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61" r:id="rId8"/>
    <p:sldId id="262" r:id="rId9"/>
    <p:sldId id="285" r:id="rId10"/>
    <p:sldId id="286" r:id="rId11"/>
    <p:sldId id="287" r:id="rId12"/>
    <p:sldId id="263" r:id="rId13"/>
    <p:sldId id="264" r:id="rId14"/>
    <p:sldId id="267" r:id="rId15"/>
    <p:sldId id="268" r:id="rId16"/>
    <p:sldId id="284" r:id="rId17"/>
    <p:sldId id="290" r:id="rId18"/>
    <p:sldId id="291" r:id="rId19"/>
    <p:sldId id="292" r:id="rId20"/>
    <p:sldId id="289" r:id="rId21"/>
    <p:sldId id="280" r:id="rId22"/>
    <p:sldId id="269" r:id="rId23"/>
    <p:sldId id="270" r:id="rId24"/>
    <p:sldId id="271" r:id="rId25"/>
    <p:sldId id="281" r:id="rId26"/>
    <p:sldId id="282" r:id="rId27"/>
    <p:sldId id="283" r:id="rId28"/>
    <p:sldId id="277" r:id="rId29"/>
    <p:sldId id="278" r:id="rId30"/>
    <p:sldId id="296" r:id="rId31"/>
    <p:sldId id="276" r:id="rId32"/>
    <p:sldId id="295" r:id="rId33"/>
    <p:sldId id="293" r:id="rId3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ALP%202024\RENDICION%20DE%20CUENTAS%202024\8.%20REALIZACION%20DE%20LA%20AUDIENCIA%20PUBLICA\EFICIENCIA%20INTERNA%20GESTION%20ACADEMIC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ALP%202024\RENDICION%20DE%20CUENTAS%202024\8.%20REALIZACION%20DE%20LA%20AUDIENCIA%20PUBLICA\EFICIENCIA%20INTERNA%20GESTION%20ACADEMIC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I:\ALP%202024\RENDICION%20DE%20CUENTAS%202024\8.%20REALIZACION%20DE%20LA%20AUDIENCIA%20PUBLICA\EFICIENCIA%20INTERNA%20GESTION%20ACADEMIC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Eficiencia</a:t>
            </a:r>
            <a:r>
              <a:rPr lang="es-CO" b="1" baseline="0"/>
              <a:t> Interna I.E. Alfonso López Pumarejo - Año 2024</a:t>
            </a:r>
            <a:endParaRPr lang="es-CO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Hoja1!$C$3</c:f>
              <c:strCache>
                <c:ptCount val="1"/>
                <c:pt idx="0">
                  <c:v>MATRICULADOS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Hoja1!$B$4:$B$9</c:f>
              <c:strCache>
                <c:ptCount val="6"/>
                <c:pt idx="0">
                  <c:v>Principal </c:v>
                </c:pt>
                <c:pt idx="1">
                  <c:v>Principal Educacion Adultos</c:v>
                </c:pt>
                <c:pt idx="2">
                  <c:v>Central Provivienda</c:v>
                </c:pt>
                <c:pt idx="3">
                  <c:v>Los Farallones</c:v>
                </c:pt>
                <c:pt idx="4">
                  <c:v>Rafael Pombo</c:v>
                </c:pt>
                <c:pt idx="5">
                  <c:v>Purificación Trujillo</c:v>
                </c:pt>
              </c:strCache>
            </c:strRef>
          </c:cat>
          <c:val>
            <c:numRef>
              <c:f>Hoja1!$C$4:$C$9</c:f>
              <c:numCache>
                <c:formatCode>General</c:formatCode>
                <c:ptCount val="6"/>
                <c:pt idx="0">
                  <c:v>326</c:v>
                </c:pt>
                <c:pt idx="1">
                  <c:v>125</c:v>
                </c:pt>
                <c:pt idx="2">
                  <c:v>299</c:v>
                </c:pt>
                <c:pt idx="3">
                  <c:v>627</c:v>
                </c:pt>
                <c:pt idx="4">
                  <c:v>405</c:v>
                </c:pt>
                <c:pt idx="5">
                  <c:v>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5-4C70-B200-753E498939C3}"/>
            </c:ext>
          </c:extLst>
        </c:ser>
        <c:ser>
          <c:idx val="1"/>
          <c:order val="1"/>
          <c:tx>
            <c:strRef>
              <c:f>Hoja1!$D$3</c:f>
              <c:strCache>
                <c:ptCount val="1"/>
                <c:pt idx="0">
                  <c:v>REPROBADOS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5102220659317484E-3"/>
                  <c:y val="-1.396809260765622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D5-4C70-B200-753E498939C3}"/>
                </c:ext>
              </c:extLst>
            </c:dLbl>
            <c:dLbl>
              <c:idx val="1"/>
              <c:layout>
                <c:manualLayout>
                  <c:x val="9.5102220659317484E-3"/>
                  <c:y val="-1.396809260765622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D5-4C70-B200-753E498939C3}"/>
                </c:ext>
              </c:extLst>
            </c:dLbl>
            <c:dLbl>
              <c:idx val="2"/>
              <c:layout>
                <c:manualLayout>
                  <c:x val="5.7061332395589798E-3"/>
                  <c:y val="-1.396809260765622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D5-4C70-B200-753E498939C3}"/>
                </c:ext>
              </c:extLst>
            </c:dLbl>
            <c:dLbl>
              <c:idx val="3"/>
              <c:layout>
                <c:manualLayout>
                  <c:x val="1.71183997186770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D5-4C70-B200-753E498939C3}"/>
                </c:ext>
              </c:extLst>
            </c:dLbl>
            <c:dLbl>
              <c:idx val="4"/>
              <c:layout>
                <c:manualLayout>
                  <c:x val="1.14122664791180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D5-4C70-B200-753E498939C3}"/>
                </c:ext>
              </c:extLst>
            </c:dLbl>
            <c:dLbl>
              <c:idx val="5"/>
              <c:layout>
                <c:manualLayout>
                  <c:x val="2.6628621784608897E-2"/>
                  <c:y val="-4.571428571428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D5-4C70-B200-753E49893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Hoja1!$B$4:$B$9</c:f>
              <c:strCache>
                <c:ptCount val="6"/>
                <c:pt idx="0">
                  <c:v>Principal </c:v>
                </c:pt>
                <c:pt idx="1">
                  <c:v>Principal Educacion Adultos</c:v>
                </c:pt>
                <c:pt idx="2">
                  <c:v>Central Provivienda</c:v>
                </c:pt>
                <c:pt idx="3">
                  <c:v>Los Farallones</c:v>
                </c:pt>
                <c:pt idx="4">
                  <c:v>Rafael Pombo</c:v>
                </c:pt>
                <c:pt idx="5">
                  <c:v>Purificación Trujillo</c:v>
                </c:pt>
              </c:strCache>
            </c:strRef>
          </c:cat>
          <c:val>
            <c:numRef>
              <c:f>Hoja1!$D$4:$D$9</c:f>
              <c:numCache>
                <c:formatCode>General</c:formatCode>
                <c:ptCount val="6"/>
                <c:pt idx="0">
                  <c:v>32</c:v>
                </c:pt>
                <c:pt idx="1">
                  <c:v>35</c:v>
                </c:pt>
                <c:pt idx="2">
                  <c:v>7</c:v>
                </c:pt>
                <c:pt idx="3">
                  <c:v>72</c:v>
                </c:pt>
                <c:pt idx="4">
                  <c:v>29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0D5-4C70-B200-753E498939C3}"/>
            </c:ext>
          </c:extLst>
        </c:ser>
        <c:ser>
          <c:idx val="2"/>
          <c:order val="2"/>
          <c:tx>
            <c:strRef>
              <c:f>Hoja1!$E$3</c:f>
              <c:strCache>
                <c:ptCount val="1"/>
                <c:pt idx="0">
                  <c:v>RETIRADOS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922488545049849E-2"/>
                  <c:y val="-3.8095238095238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0D5-4C70-B200-753E498939C3}"/>
                </c:ext>
              </c:extLst>
            </c:dLbl>
            <c:dLbl>
              <c:idx val="1"/>
              <c:layout>
                <c:manualLayout>
                  <c:x val="1.1412266479118029E-2"/>
                  <c:y val="-6.984046303828110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0D5-4C70-B200-753E498939C3}"/>
                </c:ext>
              </c:extLst>
            </c:dLbl>
            <c:dLbl>
              <c:idx val="2"/>
              <c:layout>
                <c:manualLayout>
                  <c:x val="2.6628621784608897E-2"/>
                  <c:y val="-1.396809260765622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0D5-4C70-B200-753E498939C3}"/>
                </c:ext>
              </c:extLst>
            </c:dLbl>
            <c:dLbl>
              <c:idx val="3"/>
              <c:layout>
                <c:manualLayout>
                  <c:x val="2.2824532958236127E-2"/>
                  <c:y val="-1.5238095238095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0D5-4C70-B200-753E498939C3}"/>
                </c:ext>
              </c:extLst>
            </c:dLbl>
            <c:dLbl>
              <c:idx val="4"/>
              <c:layout>
                <c:manualLayout>
                  <c:x val="1.1412266479118098E-2"/>
                  <c:y val="-1.396809260765622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0D5-4C70-B200-753E498939C3}"/>
                </c:ext>
              </c:extLst>
            </c:dLbl>
            <c:dLbl>
              <c:idx val="5"/>
              <c:layout>
                <c:manualLayout>
                  <c:x val="3.8040888263726994E-2"/>
                  <c:y val="-1.142857142857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0D5-4C70-B200-753E49893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Hoja1!$B$4:$B$9</c:f>
              <c:strCache>
                <c:ptCount val="6"/>
                <c:pt idx="0">
                  <c:v>Principal </c:v>
                </c:pt>
                <c:pt idx="1">
                  <c:v>Principal Educacion Adultos</c:v>
                </c:pt>
                <c:pt idx="2">
                  <c:v>Central Provivienda</c:v>
                </c:pt>
                <c:pt idx="3">
                  <c:v>Los Farallones</c:v>
                </c:pt>
                <c:pt idx="4">
                  <c:v>Rafael Pombo</c:v>
                </c:pt>
                <c:pt idx="5">
                  <c:v>Purificación Trujillo</c:v>
                </c:pt>
              </c:strCache>
            </c:strRef>
          </c:cat>
          <c:val>
            <c:numRef>
              <c:f>Hoja1!$E$4:$E$9</c:f>
              <c:numCache>
                <c:formatCode>General</c:formatCode>
                <c:ptCount val="6"/>
                <c:pt idx="0">
                  <c:v>29</c:v>
                </c:pt>
                <c:pt idx="1">
                  <c:v>44</c:v>
                </c:pt>
                <c:pt idx="2">
                  <c:v>27</c:v>
                </c:pt>
                <c:pt idx="3">
                  <c:v>90</c:v>
                </c:pt>
                <c:pt idx="4">
                  <c:v>35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0D5-4C70-B200-753E49893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24806608"/>
        <c:axId val="624793712"/>
        <c:axId val="0"/>
      </c:bar3DChart>
      <c:catAx>
        <c:axId val="62480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24793712"/>
        <c:crosses val="autoZero"/>
        <c:auto val="1"/>
        <c:lblAlgn val="ctr"/>
        <c:lblOffset val="100"/>
        <c:noMultiLvlLbl val="0"/>
      </c:catAx>
      <c:valAx>
        <c:axId val="62479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2480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>
                <a:effectLst/>
              </a:rPr>
              <a:t>Eficiencia Interna I.E. Alfonso López Pumarejo - Año 2024</a:t>
            </a:r>
            <a:endParaRPr lang="es-CO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Hoja1!$C$3</c:f>
              <c:strCache>
                <c:ptCount val="1"/>
                <c:pt idx="0">
                  <c:v>MATRICULADOS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Hoja1!$B$4:$B$9</c:f>
              <c:strCache>
                <c:ptCount val="6"/>
                <c:pt idx="0">
                  <c:v>Principal </c:v>
                </c:pt>
                <c:pt idx="1">
                  <c:v>Principal Educacion Adultos</c:v>
                </c:pt>
                <c:pt idx="2">
                  <c:v>Central Provivienda</c:v>
                </c:pt>
                <c:pt idx="3">
                  <c:v>Los Farallones</c:v>
                </c:pt>
                <c:pt idx="4">
                  <c:v>Rafael Pombo</c:v>
                </c:pt>
                <c:pt idx="5">
                  <c:v>Purificación Trujillo</c:v>
                </c:pt>
              </c:strCache>
            </c:strRef>
          </c:cat>
          <c:val>
            <c:numRef>
              <c:f>Hoja1!$C$4:$C$9</c:f>
              <c:numCache>
                <c:formatCode>General</c:formatCode>
                <c:ptCount val="6"/>
                <c:pt idx="0">
                  <c:v>326</c:v>
                </c:pt>
                <c:pt idx="1">
                  <c:v>125</c:v>
                </c:pt>
                <c:pt idx="2">
                  <c:v>299</c:v>
                </c:pt>
                <c:pt idx="3">
                  <c:v>627</c:v>
                </c:pt>
                <c:pt idx="4">
                  <c:v>405</c:v>
                </c:pt>
                <c:pt idx="5">
                  <c:v>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A-491D-B132-412849CB484F}"/>
            </c:ext>
          </c:extLst>
        </c:ser>
        <c:ser>
          <c:idx val="1"/>
          <c:order val="1"/>
          <c:tx>
            <c:strRef>
              <c:f>Hoja1!$D$3</c:f>
              <c:strCache>
                <c:ptCount val="1"/>
                <c:pt idx="0">
                  <c:v>REPROBADOS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9656967738106487E-3"/>
                  <c:y val="-1.6040097718296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DA-491D-B132-412849CB484F}"/>
                </c:ext>
              </c:extLst>
            </c:dLbl>
            <c:dLbl>
              <c:idx val="1"/>
              <c:layout>
                <c:manualLayout>
                  <c:x val="5.9656967738106852E-3"/>
                  <c:y val="-1.6040097718296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DA-491D-B132-412849CB484F}"/>
                </c:ext>
              </c:extLst>
            </c:dLbl>
            <c:dLbl>
              <c:idx val="2"/>
              <c:layout>
                <c:manualLayout>
                  <c:x val="1.3919959138891562E-2"/>
                  <c:y val="-2.0050122147870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DA-491D-B132-412849CB484F}"/>
                </c:ext>
              </c:extLst>
            </c:dLbl>
            <c:dLbl>
              <c:idx val="3"/>
              <c:layout>
                <c:manualLayout>
                  <c:x val="5.9656967738106852E-3"/>
                  <c:y val="-2.0050122147870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DA-491D-B132-412849CB484F}"/>
                </c:ext>
              </c:extLst>
            </c:dLbl>
            <c:dLbl>
              <c:idx val="4"/>
              <c:layout>
                <c:manualLayout>
                  <c:x val="1.9885655912702284E-3"/>
                  <c:y val="-2.8070171007018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DA-491D-B132-412849CB484F}"/>
                </c:ext>
              </c:extLst>
            </c:dLbl>
            <c:dLbl>
              <c:idx val="5"/>
              <c:layout>
                <c:manualLayout>
                  <c:x val="9.9428279563511055E-3"/>
                  <c:y val="-6.0150366443610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DA-491D-B132-412849CB48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Hoja1!$B$4:$B$9</c:f>
              <c:strCache>
                <c:ptCount val="6"/>
                <c:pt idx="0">
                  <c:v>Principal </c:v>
                </c:pt>
                <c:pt idx="1">
                  <c:v>Principal Educacion Adultos</c:v>
                </c:pt>
                <c:pt idx="2">
                  <c:v>Central Provivienda</c:v>
                </c:pt>
                <c:pt idx="3">
                  <c:v>Los Farallones</c:v>
                </c:pt>
                <c:pt idx="4">
                  <c:v>Rafael Pombo</c:v>
                </c:pt>
                <c:pt idx="5">
                  <c:v>Purificación Trujillo</c:v>
                </c:pt>
              </c:strCache>
            </c:strRef>
          </c:cat>
          <c:val>
            <c:numRef>
              <c:f>Hoja1!$D$4:$D$9</c:f>
              <c:numCache>
                <c:formatCode>General</c:formatCode>
                <c:ptCount val="6"/>
                <c:pt idx="0">
                  <c:v>32</c:v>
                </c:pt>
                <c:pt idx="1">
                  <c:v>35</c:v>
                </c:pt>
                <c:pt idx="2">
                  <c:v>7</c:v>
                </c:pt>
                <c:pt idx="3">
                  <c:v>72</c:v>
                </c:pt>
                <c:pt idx="4">
                  <c:v>29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DA-491D-B132-412849CB4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05490800"/>
        <c:axId val="805487056"/>
        <c:axId val="0"/>
      </c:bar3DChart>
      <c:catAx>
        <c:axId val="805490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5487056"/>
        <c:crosses val="autoZero"/>
        <c:auto val="1"/>
        <c:lblAlgn val="ctr"/>
        <c:lblOffset val="100"/>
        <c:noMultiLvlLbl val="0"/>
      </c:catAx>
      <c:valAx>
        <c:axId val="805487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0549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600" b="1"/>
              <a:t>PORCENTAJE DE REPROBADOS</a:t>
            </a:r>
            <a:r>
              <a:rPr lang="es-CO" sz="1600" b="1" baseline="0"/>
              <a:t> POR SEDE </a:t>
            </a:r>
            <a:endParaRPr lang="es-CO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994766758449677E-2"/>
          <c:y val="0.26438722186753677"/>
          <c:w val="0.78093071188187368"/>
          <c:h val="0.4996202501714311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B3-4A7C-BFE8-01F6002F24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B3-4A7C-BFE8-01F6002F24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1B3-4A7C-BFE8-01F6002F2452}"/>
              </c:ext>
            </c:extLst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1B3-4A7C-BFE8-01F6002F245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1B3-4A7C-BFE8-01F6002F245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1B3-4A7C-BFE8-01F6002F2452}"/>
              </c:ext>
            </c:extLst>
          </c:dPt>
          <c:dLbls>
            <c:dLbl>
              <c:idx val="0"/>
              <c:layout>
                <c:manualLayout>
                  <c:x val="7.1244797671319193E-2"/>
                  <c:y val="-7.5232046564317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B3-4A7C-BFE8-01F6002F2452}"/>
                </c:ext>
              </c:extLst>
            </c:dLbl>
            <c:dLbl>
              <c:idx val="1"/>
              <c:layout>
                <c:manualLayout>
                  <c:x val="0.1024797834850083"/>
                  <c:y val="-0.18228415896819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B3-4A7C-BFE8-01F6002F2452}"/>
                </c:ext>
              </c:extLst>
            </c:dLbl>
            <c:dLbl>
              <c:idx val="2"/>
              <c:layout>
                <c:manualLayout>
                  <c:x val="-9.9280054946402727E-2"/>
                  <c:y val="2.372600580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B3-4A7C-BFE8-01F6002F2452}"/>
                </c:ext>
              </c:extLst>
            </c:dLbl>
            <c:dLbl>
              <c:idx val="3"/>
              <c:layout>
                <c:manualLayout>
                  <c:x val="-4.8959125436423251E-2"/>
                  <c:y val="-1.3102701388694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B3-4A7C-BFE8-01F6002F2452}"/>
                </c:ext>
              </c:extLst>
            </c:dLbl>
            <c:dLbl>
              <c:idx val="4"/>
              <c:layout>
                <c:manualLayout>
                  <c:x val="-4.347822176433553E-2"/>
                  <c:y val="-1.4939544640412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B3-4A7C-BFE8-01F6002F2452}"/>
                </c:ext>
              </c:extLst>
            </c:dLbl>
            <c:dLbl>
              <c:idx val="5"/>
              <c:layout>
                <c:manualLayout>
                  <c:x val="2.3254511410372769E-2"/>
                  <c:y val="-2.264336083590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B3-4A7C-BFE8-01F6002F24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Hoja1!$G$4:$G$9</c:f>
              <c:strCache>
                <c:ptCount val="6"/>
                <c:pt idx="0">
                  <c:v>Principal </c:v>
                </c:pt>
                <c:pt idx="1">
                  <c:v>Principal Educacion Adultos</c:v>
                </c:pt>
                <c:pt idx="2">
                  <c:v>Central Provivienda</c:v>
                </c:pt>
                <c:pt idx="3">
                  <c:v>Los Farallones</c:v>
                </c:pt>
                <c:pt idx="4">
                  <c:v>Rafael Pombo</c:v>
                </c:pt>
                <c:pt idx="5">
                  <c:v>Purificación Trujillo</c:v>
                </c:pt>
              </c:strCache>
            </c:strRef>
          </c:cat>
          <c:val>
            <c:numRef>
              <c:f>Hoja1!$J$4:$J$9</c:f>
              <c:numCache>
                <c:formatCode>0%</c:formatCode>
                <c:ptCount val="6"/>
                <c:pt idx="0">
                  <c:v>9.815950920245399E-2</c:v>
                </c:pt>
                <c:pt idx="1">
                  <c:v>0.37234042553191488</c:v>
                </c:pt>
                <c:pt idx="2">
                  <c:v>2.3411371237458192E-2</c:v>
                </c:pt>
                <c:pt idx="3">
                  <c:v>0.11483253588516747</c:v>
                </c:pt>
                <c:pt idx="4">
                  <c:v>7.160493827160494E-2</c:v>
                </c:pt>
                <c:pt idx="5">
                  <c:v>3.0470914127423823E-2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B3-4A7C-BFE8-01F6002F2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903853895424509E-2"/>
          <c:y val="0.76839284709791966"/>
          <c:w val="0.82859196618561359"/>
          <c:h val="0.22702769167749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F4957-8F48-438B-B5F8-2E16758A8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AB3E92-ACE2-4477-A9ED-6493B7AE9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D80DC0-61FA-401F-BBEA-C519E92C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15DC5E-46AB-4A3B-9D5A-847D3947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F95442-8CD4-4F18-A7A1-ABFD71F3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53CE5-D330-4356-A969-07847580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D0E8B-68F3-41D0-A18B-FA692882F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0380B-C3B6-4477-9659-19898FE0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C5B993-864F-47D8-A246-EA4FF4A9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910E88-ACF2-4EBB-97C0-ECA11E54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4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E25459-F9DF-4A54-8D81-B4EBE1AFB3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F3116E-D9C7-4893-8CC3-699F14F6C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B93A0C-27CA-43A6-96CE-6EA6BACB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A4FB38-D1A4-4746-B75E-1A2D7F86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C37584-6D86-460E-8B43-6C502A69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1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F2177-69DF-458D-A90D-E9091C68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98D102-4578-4AB1-B7FE-F813C17CA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D53821-67D6-4E02-B044-138FAAED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2/19/2025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2B1EE7-2338-4997-AC0D-6B205CBC2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787F94-7D76-4F17-B9E2-4BB42194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4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1346D-A2CD-43FB-8452-CD90D1FF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F78105-9125-4472-8E0F-463EDFF48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64BC84-2C0C-4AE9-B6AB-955330FD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15B7E3-BE9F-4639-91DF-3F47D491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07619-3FBF-41DA-9FE3-39BB5EC4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2D0E0-7A75-4CCD-8781-C9303A61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CAC403-BE91-4C9C-A3D0-89011E2DA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7E677-98E2-4B00-85A3-DB28013EC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A7F242-7E8D-4719-84A0-D0509564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2/19/2025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5070FF-4E77-4120-93C6-68EE7131A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27AB8C-3704-4E3F-B82E-112C5AD0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2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2E421-2BC9-4E0A-ACD2-5C2EEBCC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9AD261-CE3F-4484-8050-F30AB20AF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82D942-F6F9-4FD5-8B99-E06B8169A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320C117-42F9-439C-BAF9-517209106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D68ADB-C1AF-439B-AA2B-3EC731BB2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C88A9-08E8-497F-B71B-545DF9C1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95EF19-42F6-4E21-BDB4-1C280FFD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C05A722-B79F-47DD-ABF7-D47FEC9E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2B9E2-2731-4A19-A6FE-A316385B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F968FAA-4449-4430-BDA4-DBE9F760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4E8192-BD47-440A-A077-4237B70E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B2A87E6-5074-4E22-A37D-1E4387E1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9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3454C0-95BA-484C-BCF9-8792148D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5A50F5-3DDC-4338-A8F5-60379454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516B29-CE5A-49E2-8DB9-7AA12646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5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51FC5-BF12-48C1-90A5-47EFF1B60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1585BE-5129-4A74-B231-35222520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6CC1C8-8F3A-4744-9E45-9D26BEFAC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2DA5E5-D231-4E46-AB80-8174370F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70732A-7377-452E-BD44-1C724F18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337740-8D76-40A3-9565-307FAE24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F00FE-4679-461D-A79A-5BC0754D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92AD65-FDD0-4C85-BC9C-5253A7E64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1BB639-9EB9-43CE-9866-EC43F89CD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306D2E-D991-48BA-ABB2-BCE46045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B37612-41B2-4348-BB52-C7C85149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D2D2D4-430C-4B57-B00C-53F398C6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1AC054-2213-416C-AA42-70E6CAB8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0EC47B-2232-4960-A779-8C5949574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B281A4-AF97-4476-A42A-02099B0B4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53B55E-AB50-45F7-8B11-47E55B31E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3A1D6A-109F-43DF-B596-F413B21AB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C72AEAA-56E3-4AED-90C2-A5636A0543D8}"/>
              </a:ext>
            </a:extLst>
          </p:cNvPr>
          <p:cNvGrpSpPr/>
          <p:nvPr userDrawn="1"/>
        </p:nvGrpSpPr>
        <p:grpSpPr>
          <a:xfrm>
            <a:off x="28302" y="1"/>
            <a:ext cx="2743200" cy="1825624"/>
            <a:chOff x="-1" y="0"/>
            <a:chExt cx="4342097" cy="2436774"/>
          </a:xfrm>
        </p:grpSpPr>
        <p:sp>
          <p:nvSpPr>
            <p:cNvPr id="8" name="Rectángulo: esquinas superiores redondeadas 7">
              <a:extLst>
                <a:ext uri="{FF2B5EF4-FFF2-40B4-BE49-F238E27FC236}">
                  <a16:creationId xmlns:a16="http://schemas.microsoft.com/office/drawing/2014/main" id="{176E6625-2842-4C37-B85D-467C72566FB9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7E433FF-8AA1-4392-B442-62DAD5293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8A242E60-F5B3-4F38-93D6-C7C8E0667961}"/>
              </a:ext>
            </a:extLst>
          </p:cNvPr>
          <p:cNvGrpSpPr/>
          <p:nvPr userDrawn="1"/>
        </p:nvGrpSpPr>
        <p:grpSpPr>
          <a:xfrm>
            <a:off x="0" y="5192"/>
            <a:ext cx="2862471" cy="1900240"/>
            <a:chOff x="-1" y="0"/>
            <a:chExt cx="4342097" cy="2436774"/>
          </a:xfrm>
        </p:grpSpPr>
        <p:sp>
          <p:nvSpPr>
            <p:cNvPr id="11" name="Rectángulo: esquinas superiores redondeadas 10">
              <a:extLst>
                <a:ext uri="{FF2B5EF4-FFF2-40B4-BE49-F238E27FC236}">
                  <a16:creationId xmlns:a16="http://schemas.microsoft.com/office/drawing/2014/main" id="{EC5EADD1-EED6-4C54-B90D-1D1E74612F68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0036379-681B-4A05-85FB-18A77675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938378A-DC75-467F-BA2E-A92AB2FFD122}"/>
              </a:ext>
            </a:extLst>
          </p:cNvPr>
          <p:cNvGrpSpPr/>
          <p:nvPr userDrawn="1"/>
        </p:nvGrpSpPr>
        <p:grpSpPr>
          <a:xfrm>
            <a:off x="10554789" y="18574"/>
            <a:ext cx="1637211" cy="662463"/>
            <a:chOff x="-1" y="0"/>
            <a:chExt cx="4342097" cy="2436774"/>
          </a:xfrm>
        </p:grpSpPr>
        <p:sp>
          <p:nvSpPr>
            <p:cNvPr id="14" name="Rectángulo: esquinas superiores redondeadas 13">
              <a:extLst>
                <a:ext uri="{FF2B5EF4-FFF2-40B4-BE49-F238E27FC236}">
                  <a16:creationId xmlns:a16="http://schemas.microsoft.com/office/drawing/2014/main" id="{C083F450-EED9-4CDB-8AD4-7B4AAC64B0D8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E364E23-A8A4-4B7B-9D63-DAC420BDC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31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elopezp.edu.co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AA213B81-4B96-4631-8E01-1A3DE02BF4A8}"/>
              </a:ext>
            </a:extLst>
          </p:cNvPr>
          <p:cNvSpPr/>
          <p:nvPr/>
        </p:nvSpPr>
        <p:spPr>
          <a:xfrm>
            <a:off x="7806266" y="-36473"/>
            <a:ext cx="5298830" cy="6894473"/>
          </a:xfrm>
          <a:custGeom>
            <a:avLst/>
            <a:gdLst>
              <a:gd name="connsiteX0" fmla="*/ 1641467 w 5298830"/>
              <a:gd name="connsiteY0" fmla="*/ 0 h 6894473"/>
              <a:gd name="connsiteX1" fmla="*/ 5298830 w 5298830"/>
              <a:gd name="connsiteY1" fmla="*/ 0 h 6894473"/>
              <a:gd name="connsiteX2" fmla="*/ 5298830 w 5298830"/>
              <a:gd name="connsiteY2" fmla="*/ 6894473 h 6894473"/>
              <a:gd name="connsiteX3" fmla="*/ 2005576 w 5298830"/>
              <a:gd name="connsiteY3" fmla="*/ 6894473 h 6894473"/>
              <a:gd name="connsiteX4" fmla="*/ 1996343 w 5298830"/>
              <a:gd name="connsiteY4" fmla="*/ 6888579 h 6894473"/>
              <a:gd name="connsiteX5" fmla="*/ 0 w 5298830"/>
              <a:gd name="connsiteY5" fmla="*/ 3313073 h 6894473"/>
              <a:gd name="connsiteX6" fmla="*/ 1628263 w 5298830"/>
              <a:gd name="connsiteY6" fmla="*/ 10269 h 689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8830" h="6894473">
                <a:moveTo>
                  <a:pt x="1641467" y="0"/>
                </a:moveTo>
                <a:lnTo>
                  <a:pt x="5298830" y="0"/>
                </a:lnTo>
                <a:lnTo>
                  <a:pt x="5298830" y="6894473"/>
                </a:lnTo>
                <a:lnTo>
                  <a:pt x="2005576" y="6894473"/>
                </a:lnTo>
                <a:lnTo>
                  <a:pt x="1996343" y="6888579"/>
                </a:lnTo>
                <a:cubicBezTo>
                  <a:pt x="784440" y="6074891"/>
                  <a:pt x="0" y="4776226"/>
                  <a:pt x="0" y="3313073"/>
                </a:cubicBezTo>
                <a:cubicBezTo>
                  <a:pt x="0" y="2003936"/>
                  <a:pt x="627987" y="826481"/>
                  <a:pt x="1628263" y="10269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90500" dist="1270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9" name="Arco 18">
            <a:extLst>
              <a:ext uri="{FF2B5EF4-FFF2-40B4-BE49-F238E27FC236}">
                <a16:creationId xmlns:a16="http://schemas.microsoft.com/office/drawing/2014/main" id="{57740965-5AF8-4D78-81DC-857FE0E9947D}"/>
              </a:ext>
            </a:extLst>
          </p:cNvPr>
          <p:cNvSpPr/>
          <p:nvPr/>
        </p:nvSpPr>
        <p:spPr>
          <a:xfrm>
            <a:off x="7258050" y="-1295400"/>
            <a:ext cx="9563100" cy="9220200"/>
          </a:xfrm>
          <a:prstGeom prst="arc">
            <a:avLst>
              <a:gd name="adj1" fmla="val 7769882"/>
              <a:gd name="adj2" fmla="val 13558592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Arco 20">
            <a:extLst>
              <a:ext uri="{FF2B5EF4-FFF2-40B4-BE49-F238E27FC236}">
                <a16:creationId xmlns:a16="http://schemas.microsoft.com/office/drawing/2014/main" id="{0BAAE28B-BCBD-428F-BB3A-E57F7D0D1315}"/>
              </a:ext>
            </a:extLst>
          </p:cNvPr>
          <p:cNvSpPr/>
          <p:nvPr/>
        </p:nvSpPr>
        <p:spPr>
          <a:xfrm>
            <a:off x="8382000" y="-628651"/>
            <a:ext cx="7639050" cy="7886701"/>
          </a:xfrm>
          <a:prstGeom prst="arc">
            <a:avLst>
              <a:gd name="adj1" fmla="val 6813947"/>
              <a:gd name="adj2" fmla="val 14367443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731594D-5A29-413F-8EE8-654EA6AF06F0}"/>
              </a:ext>
            </a:extLst>
          </p:cNvPr>
          <p:cNvSpPr/>
          <p:nvPr/>
        </p:nvSpPr>
        <p:spPr>
          <a:xfrm>
            <a:off x="6810096" y="4370758"/>
            <a:ext cx="1240264" cy="959690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F71679F-366F-448E-9376-D907046C53D6}"/>
              </a:ext>
            </a:extLst>
          </p:cNvPr>
          <p:cNvSpPr/>
          <p:nvPr/>
        </p:nvSpPr>
        <p:spPr>
          <a:xfrm>
            <a:off x="6373018" y="4990721"/>
            <a:ext cx="1941515" cy="1727161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47352C1E-9ABB-4BA5-BCE8-9518E8074873}"/>
              </a:ext>
            </a:extLst>
          </p:cNvPr>
          <p:cNvSpPr/>
          <p:nvPr/>
        </p:nvSpPr>
        <p:spPr>
          <a:xfrm>
            <a:off x="7660725" y="6057522"/>
            <a:ext cx="1193556" cy="800478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B7338562-5E38-4A45-9E95-8C0376BD8796}"/>
              </a:ext>
            </a:extLst>
          </p:cNvPr>
          <p:cNvSpPr/>
          <p:nvPr/>
        </p:nvSpPr>
        <p:spPr>
          <a:xfrm>
            <a:off x="7581900" y="703385"/>
            <a:ext cx="492955" cy="576775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5FA233E-5098-48F3-BAB1-2CD5C2D5FCAC}"/>
              </a:ext>
            </a:extLst>
          </p:cNvPr>
          <p:cNvGrpSpPr/>
          <p:nvPr/>
        </p:nvGrpSpPr>
        <p:grpSpPr>
          <a:xfrm>
            <a:off x="0" y="5192"/>
            <a:ext cx="2862471" cy="1900240"/>
            <a:chOff x="-1" y="0"/>
            <a:chExt cx="4342097" cy="2436774"/>
          </a:xfrm>
        </p:grpSpPr>
        <p:sp>
          <p:nvSpPr>
            <p:cNvPr id="30" name="Rectángulo: esquinas superiores redondeadas 29">
              <a:extLst>
                <a:ext uri="{FF2B5EF4-FFF2-40B4-BE49-F238E27FC236}">
                  <a16:creationId xmlns:a16="http://schemas.microsoft.com/office/drawing/2014/main" id="{D38FD22A-AC3D-4B5C-9460-9784950719AD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BF5A88D3-FF06-452B-926D-64831E3FE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228D2A22-9680-4B95-8305-D98F99CE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6" y="2989235"/>
            <a:ext cx="5296053" cy="1716745"/>
          </a:xfrm>
        </p:spPr>
        <p:txBody>
          <a:bodyPr>
            <a:normAutofit fontScale="90000"/>
          </a:bodyPr>
          <a:lstStyle/>
          <a:p>
            <a:r>
              <a:rPr lang="es-MX" sz="3600" b="1" dirty="0">
                <a:latin typeface="Bookman Old Style" panose="02050604050505020204" pitchFamily="18" charset="0"/>
              </a:rPr>
              <a:t>INFORME DE GESTION Y RENDICION DE CUENTAS - AÑO 2024</a:t>
            </a:r>
            <a:endParaRPr lang="es-CO" sz="3600" b="1" dirty="0">
              <a:latin typeface="Bookman Old Style" panose="02050604050505020204" pitchFamily="18" charset="0"/>
            </a:endParaRPr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C695028A-EF4F-433E-AB51-A17FC3CAF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689" y="4850603"/>
            <a:ext cx="5646352" cy="865762"/>
          </a:xfrm>
        </p:spPr>
        <p:txBody>
          <a:bodyPr>
            <a:normAutofit fontScale="77500" lnSpcReduction="20000"/>
          </a:bodyPr>
          <a:lstStyle/>
          <a:p>
            <a:endParaRPr lang="es-MX" sz="2000" b="1" dirty="0">
              <a:latin typeface="Bookman Old Style" panose="02050604050505020204" pitchFamily="18" charset="0"/>
            </a:endParaRPr>
          </a:p>
          <a:p>
            <a:r>
              <a:rPr lang="es-MX" sz="2000" b="1" dirty="0">
                <a:latin typeface="Bookman Old Style" panose="02050604050505020204" pitchFamily="18" charset="0"/>
              </a:rPr>
              <a:t>Periodo de Rendición:</a:t>
            </a:r>
          </a:p>
          <a:p>
            <a:r>
              <a:rPr lang="es-MX" sz="2000" b="1" dirty="0">
                <a:latin typeface="Bookman Old Style" panose="02050604050505020204" pitchFamily="18" charset="0"/>
              </a:rPr>
              <a:t>01 de Enero al 31 de Diciembre de 2024</a:t>
            </a:r>
            <a:endParaRPr lang="es-CO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6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7B232A-2181-5640-1C27-37BF56ED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343" y="2663137"/>
            <a:ext cx="6637710" cy="38699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4CF302-6B67-F32E-CB9F-1AE93E4E61E6}"/>
              </a:ext>
            </a:extLst>
          </p:cNvPr>
          <p:cNvSpPr txBox="1"/>
          <p:nvPr/>
        </p:nvSpPr>
        <p:spPr>
          <a:xfrm>
            <a:off x="4389583" y="1045859"/>
            <a:ext cx="7437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La jornada institucional de reciclaje es una iniciativa fundamental para fomentar una cultura de cuidado ambiental dentro de nuestra Institución.</a:t>
            </a:r>
            <a:r>
              <a:rPr lang="es-ES" dirty="0">
                <a:latin typeface="Book Antiqua" panose="02040602050305030304" pitchFamily="18" charset="0"/>
              </a:rPr>
              <a:t> Al llevar a cabo este tipo de actividades, se promueve la conciencia sobre la importancia de reducir, reutilizar y reciclar los residuos, contribuyendo de manera significativa a la preservación del planeta.</a:t>
            </a:r>
            <a:endParaRPr lang="es-CO" dirty="0">
              <a:latin typeface="Book Antiqua" panose="02040602050305030304" pitchFamily="18" charset="0"/>
            </a:endParaRPr>
          </a:p>
        </p:txBody>
      </p:sp>
      <p:sp>
        <p:nvSpPr>
          <p:cNvPr id="5" name="Google Shape;104;p16">
            <a:extLst>
              <a:ext uri="{FF2B5EF4-FFF2-40B4-BE49-F238E27FC236}">
                <a16:creationId xmlns:a16="http://schemas.microsoft.com/office/drawing/2014/main" id="{0187485C-C2A7-68FC-E2AD-AA13F3B0D9AE}"/>
              </a:ext>
            </a:extLst>
          </p:cNvPr>
          <p:cNvSpPr txBox="1">
            <a:spLocks/>
          </p:cNvSpPr>
          <p:nvPr/>
        </p:nvSpPr>
        <p:spPr>
          <a:xfrm>
            <a:off x="3328433" y="251528"/>
            <a:ext cx="4866688" cy="63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000" b="1" dirty="0"/>
              <a:t>GESTION DIRECTIVA</a:t>
            </a:r>
          </a:p>
        </p:txBody>
      </p:sp>
    </p:spTree>
    <p:extLst>
      <p:ext uri="{BB962C8B-B14F-4D97-AF65-F5344CB8AC3E}">
        <p14:creationId xmlns:p14="http://schemas.microsoft.com/office/powerpoint/2010/main" val="137294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B2D5CF-E8C1-A309-57D1-EDA9F80EFC17}"/>
              </a:ext>
            </a:extLst>
          </p:cNvPr>
          <p:cNvSpPr txBox="1"/>
          <p:nvPr/>
        </p:nvSpPr>
        <p:spPr>
          <a:xfrm>
            <a:off x="4707559" y="1217873"/>
            <a:ext cx="7171015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500" b="1" dirty="0">
                <a:latin typeface="Book Antiqua" panose="02040602050305030304" pitchFamily="18" charset="0"/>
              </a:rPr>
              <a:t>¿Por qué son tan importantes estas jornadas?</a:t>
            </a:r>
          </a:p>
          <a:p>
            <a:pPr algn="just"/>
            <a:endParaRPr lang="es-ES" sz="1500" dirty="0">
              <a:latin typeface="Book Antiqua" panose="0204060205030503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500" b="1" dirty="0">
                <a:latin typeface="Book Antiqua" panose="02040602050305030304" pitchFamily="18" charset="0"/>
              </a:rPr>
              <a:t>Concientización:</a:t>
            </a:r>
            <a:r>
              <a:rPr lang="es-ES" sz="1500" dirty="0">
                <a:latin typeface="Book Antiqua" panose="02040602050305030304" pitchFamily="18" charset="0"/>
              </a:rPr>
              <a:t> Representan una oportunidad para educar a la comunidad educativa sobre los procesos de reciclaje, los tipos de materiales reciclables y el impacto positivo que tiene esta práctica en el medio ambiente.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500" b="1" dirty="0">
                <a:latin typeface="Book Antiqua" panose="02040602050305030304" pitchFamily="18" charset="0"/>
              </a:rPr>
              <a:t>Motivación:</a:t>
            </a:r>
            <a:r>
              <a:rPr lang="es-ES" sz="1500" dirty="0">
                <a:latin typeface="Book Antiqua" panose="02040602050305030304" pitchFamily="18" charset="0"/>
              </a:rPr>
              <a:t> Al involucrar a todos los miembros de la organización, se genera un sentido de pertenencia y compromiso con el cuidado del entorno.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500" b="1" dirty="0">
                <a:latin typeface="Book Antiqua" panose="02040602050305030304" pitchFamily="18" charset="0"/>
              </a:rPr>
              <a:t>Cambio de hábitos:</a:t>
            </a:r>
            <a:r>
              <a:rPr lang="es-ES" sz="1500" dirty="0">
                <a:latin typeface="Book Antiqua" panose="02040602050305030304" pitchFamily="18" charset="0"/>
              </a:rPr>
              <a:t> Fomentan la adopción de hábitos más sostenibles en el día a día, tanto dentro como fuera del lugar de trabajo.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500" b="1" dirty="0">
                <a:latin typeface="Book Antiqua" panose="02040602050305030304" pitchFamily="18" charset="0"/>
              </a:rPr>
              <a:t>Reducción de la huella de carbono:</a:t>
            </a:r>
            <a:r>
              <a:rPr lang="es-ES" sz="1500" dirty="0">
                <a:latin typeface="Book Antiqua" panose="02040602050305030304" pitchFamily="18" charset="0"/>
              </a:rPr>
              <a:t> Al disminuir la cantidad de residuos que terminan en los vertederos, se reduce la emisión de gases de efecto invernadero y se contribuye a mitigar el cambio climático.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500" b="1" dirty="0">
                <a:latin typeface="Book Antiqua" panose="02040602050305030304" pitchFamily="18" charset="0"/>
              </a:rPr>
              <a:t>Ejemplo para la comunidad:</a:t>
            </a:r>
            <a:r>
              <a:rPr lang="es-ES" sz="1500" dirty="0">
                <a:latin typeface="Book Antiqua" panose="02040602050305030304" pitchFamily="18" charset="0"/>
              </a:rPr>
              <a:t> Las empresas que llevan a cabo iniciativas de reciclaje se convierten en referentes para otras organizaciones y para la sociedad en general.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500" b="1" dirty="0">
                <a:latin typeface="Book Antiqua" panose="02040602050305030304" pitchFamily="18" charset="0"/>
              </a:rPr>
              <a:t>Cumplimiento normativo:</a:t>
            </a:r>
            <a:r>
              <a:rPr lang="es-ES" sz="1500" dirty="0">
                <a:latin typeface="Book Antiqua" panose="02040602050305030304" pitchFamily="18" charset="0"/>
              </a:rPr>
              <a:t> En muchos lugares, existen regulaciones que promueven la gestión adecuada de los residuos, y estas jornadas pueden ayudar a las empresas a cumplir con dichos requisitos.</a:t>
            </a:r>
          </a:p>
        </p:txBody>
      </p:sp>
      <p:sp>
        <p:nvSpPr>
          <p:cNvPr id="2" name="Google Shape;104;p16">
            <a:extLst>
              <a:ext uri="{FF2B5EF4-FFF2-40B4-BE49-F238E27FC236}">
                <a16:creationId xmlns:a16="http://schemas.microsoft.com/office/drawing/2014/main" id="{46409A92-5214-A975-C989-303EA8F99729}"/>
              </a:ext>
            </a:extLst>
          </p:cNvPr>
          <p:cNvSpPr txBox="1">
            <a:spLocks/>
          </p:cNvSpPr>
          <p:nvPr/>
        </p:nvSpPr>
        <p:spPr>
          <a:xfrm>
            <a:off x="3424925" y="445904"/>
            <a:ext cx="4866688" cy="63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000" b="1" dirty="0"/>
              <a:t>GESTION DIRECTIVA</a:t>
            </a:r>
          </a:p>
        </p:txBody>
      </p:sp>
    </p:spTree>
    <p:extLst>
      <p:ext uri="{BB962C8B-B14F-4D97-AF65-F5344CB8AC3E}">
        <p14:creationId xmlns:p14="http://schemas.microsoft.com/office/powerpoint/2010/main" val="1354705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04;p16">
            <a:extLst>
              <a:ext uri="{FF2B5EF4-FFF2-40B4-BE49-F238E27FC236}">
                <a16:creationId xmlns:a16="http://schemas.microsoft.com/office/drawing/2014/main" id="{2AFAAA75-AE6D-48B5-AD2B-5FD2D4282EB7}"/>
              </a:ext>
            </a:extLst>
          </p:cNvPr>
          <p:cNvSpPr txBox="1">
            <a:spLocks/>
          </p:cNvSpPr>
          <p:nvPr/>
        </p:nvSpPr>
        <p:spPr>
          <a:xfrm>
            <a:off x="4457706" y="824131"/>
            <a:ext cx="6510752" cy="92779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000" b="1" dirty="0"/>
              <a:t>GESTION DE MATRICULA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D660D0E6-D756-432F-A9AF-C26DB638F4D3}"/>
              </a:ext>
            </a:extLst>
          </p:cNvPr>
          <p:cNvSpPr txBox="1">
            <a:spLocks/>
          </p:cNvSpPr>
          <p:nvPr/>
        </p:nvSpPr>
        <p:spPr>
          <a:xfrm>
            <a:off x="5060628" y="1907774"/>
            <a:ext cx="5760419" cy="3981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0" indent="0" algn="just">
              <a:buFont typeface="Arial" panose="020B0604020202020204" pitchFamily="34" charset="0"/>
              <a:buNone/>
            </a:pPr>
            <a:r>
              <a:rPr lang="es-CO" sz="2400" kern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objetivo de esta Gestión es garantizar la continuidad mediante la renovación de la matrícula a los estudiantes antiguos y la admisión de estudiantes nuevos inscritos, de acuerdo a la oferta educativa, cupos disponibles,  cumpliendo con los criterios institucionales, lineamientos legales y reglamentarios y bajo los parámetros de las directrices y cronograma de matrícula emanados por la Secretaría de Educación Distrital de Cali.</a:t>
            </a:r>
            <a:endParaRPr lang="es-CO" sz="2400" dirty="0"/>
          </a:p>
          <a:p>
            <a:pPr marL="158750" indent="0" algn="just">
              <a:buFont typeface="Arial" panose="020B0604020202020204" pitchFamily="34" charset="0"/>
              <a:buNone/>
            </a:pP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13434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BA55A0-4EEC-4577-8EEF-4520CEA3DD74}"/>
              </a:ext>
            </a:extLst>
          </p:cNvPr>
          <p:cNvSpPr txBox="1"/>
          <p:nvPr/>
        </p:nvSpPr>
        <p:spPr>
          <a:xfrm>
            <a:off x="4782708" y="550232"/>
            <a:ext cx="5555612" cy="858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ACCIONES DE BUSQUEDA ACTIVA DE POBLACION ESCOLAR </a:t>
            </a:r>
            <a:endParaRPr lang="es-CO" sz="2400" b="1" dirty="0"/>
          </a:p>
        </p:txBody>
      </p:sp>
      <p:sp>
        <p:nvSpPr>
          <p:cNvPr id="10" name="Google Shape;143;p21">
            <a:extLst>
              <a:ext uri="{FF2B5EF4-FFF2-40B4-BE49-F238E27FC236}">
                <a16:creationId xmlns:a16="http://schemas.microsoft.com/office/drawing/2014/main" id="{A30D94C5-73A8-4EC4-935D-ECC1E1C71A9D}"/>
              </a:ext>
            </a:extLst>
          </p:cNvPr>
          <p:cNvSpPr txBox="1">
            <a:spLocks/>
          </p:cNvSpPr>
          <p:nvPr/>
        </p:nvSpPr>
        <p:spPr>
          <a:xfrm>
            <a:off x="4948707" y="1342643"/>
            <a:ext cx="5766515" cy="24347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800" dirty="0">
                <a:solidFill>
                  <a:srgbClr val="202124"/>
                </a:solidFill>
                <a:latin typeface="+mj-lt"/>
              </a:rPr>
              <a:t>Se implementan estrategias para dar a conocer la oferta académica a la comunidad, se desarrollan las siguientes actividades:</a:t>
            </a:r>
          </a:p>
          <a:p>
            <a:pPr algn="just"/>
            <a:r>
              <a:rPr lang="es-MX" sz="2800" dirty="0">
                <a:solidFill>
                  <a:srgbClr val="202124"/>
                </a:solidFill>
                <a:latin typeface="+mj-lt"/>
              </a:rPr>
              <a:t>1. Open House</a:t>
            </a:r>
          </a:p>
          <a:p>
            <a:pPr algn="just"/>
            <a:r>
              <a:rPr lang="es-MX" sz="2800" dirty="0">
                <a:solidFill>
                  <a:srgbClr val="202124"/>
                </a:solidFill>
                <a:latin typeface="+mj-lt"/>
              </a:rPr>
              <a:t>2. Actividades lúdicas en el Jarillón de Alfonso López para incentivar el acceso a la educación.</a:t>
            </a:r>
          </a:p>
          <a:p>
            <a:pPr algn="just"/>
            <a:r>
              <a:rPr lang="es-MX" sz="2800" dirty="0">
                <a:solidFill>
                  <a:srgbClr val="202124"/>
                </a:solidFill>
                <a:latin typeface="+mj-lt"/>
              </a:rPr>
              <a:t>3. Entrega de publicidad con oferta de matricula gratuita en todas las sedes.</a:t>
            </a:r>
          </a:p>
          <a:p>
            <a:pPr algn="just"/>
            <a:r>
              <a:rPr lang="es-MX" sz="2800" dirty="0">
                <a:solidFill>
                  <a:srgbClr val="202124"/>
                </a:solidFill>
                <a:latin typeface="+mj-lt"/>
              </a:rPr>
              <a:t>4. Perifoneo en la comuna 7</a:t>
            </a:r>
          </a:p>
        </p:txBody>
      </p:sp>
    </p:spTree>
    <p:extLst>
      <p:ext uri="{BB962C8B-B14F-4D97-AF65-F5344CB8AC3E}">
        <p14:creationId xmlns:p14="http://schemas.microsoft.com/office/powerpoint/2010/main" val="232426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375;p34">
            <a:extLst>
              <a:ext uri="{FF2B5EF4-FFF2-40B4-BE49-F238E27FC236}">
                <a16:creationId xmlns:a16="http://schemas.microsoft.com/office/drawing/2014/main" id="{5527EE54-6A95-456B-A081-26E4F172B442}"/>
              </a:ext>
            </a:extLst>
          </p:cNvPr>
          <p:cNvSpPr txBox="1">
            <a:spLocks/>
          </p:cNvSpPr>
          <p:nvPr/>
        </p:nvSpPr>
        <p:spPr>
          <a:xfrm>
            <a:off x="4775283" y="245055"/>
            <a:ext cx="5413260" cy="1055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/>
              <a:t>Gestión de Matricula</a:t>
            </a:r>
          </a:p>
        </p:txBody>
      </p:sp>
      <p:sp>
        <p:nvSpPr>
          <p:cNvPr id="10" name="Google Shape;376;p34">
            <a:extLst>
              <a:ext uri="{FF2B5EF4-FFF2-40B4-BE49-F238E27FC236}">
                <a16:creationId xmlns:a16="http://schemas.microsoft.com/office/drawing/2014/main" id="{81321C67-B2E6-47BC-80B0-5BDA22C4D016}"/>
              </a:ext>
            </a:extLst>
          </p:cNvPr>
          <p:cNvSpPr txBox="1">
            <a:spLocks/>
          </p:cNvSpPr>
          <p:nvPr/>
        </p:nvSpPr>
        <p:spPr>
          <a:xfrm>
            <a:off x="4561207" y="1907029"/>
            <a:ext cx="2472282" cy="1320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s-ES" sz="1600" b="1" dirty="0">
                <a:latin typeface="+mj-lt"/>
              </a:rPr>
              <a:t>Correlación entre Capacidad Instalada y Población afectivamente atendida.</a:t>
            </a:r>
          </a:p>
          <a:p>
            <a:pPr algn="just">
              <a:spcBef>
                <a:spcPts val="600"/>
              </a:spcBef>
            </a:pPr>
            <a:r>
              <a:rPr lang="es-ES" sz="1600" dirty="0">
                <a:latin typeface="+mj-lt"/>
              </a:rPr>
              <a:t>La I.E., muestra un cumplimiento del 96% de la capacidad instalada contra matricula efectiva.</a:t>
            </a:r>
          </a:p>
        </p:txBody>
      </p:sp>
      <p:sp>
        <p:nvSpPr>
          <p:cNvPr id="11" name="Google Shape;378;p34">
            <a:extLst>
              <a:ext uri="{FF2B5EF4-FFF2-40B4-BE49-F238E27FC236}">
                <a16:creationId xmlns:a16="http://schemas.microsoft.com/office/drawing/2014/main" id="{508F9702-50C6-4B5C-8CB6-FBFA3A38A553}"/>
              </a:ext>
            </a:extLst>
          </p:cNvPr>
          <p:cNvSpPr txBox="1">
            <a:spLocks/>
          </p:cNvSpPr>
          <p:nvPr/>
        </p:nvSpPr>
        <p:spPr>
          <a:xfrm>
            <a:off x="7366716" y="1217773"/>
            <a:ext cx="3938314" cy="1736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1600" b="1" dirty="0">
                <a:latin typeface="+mj-lt"/>
              </a:rPr>
              <a:t>Socialización de la Resolución de Cobertura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sz="1600" dirty="0">
                <a:latin typeface="+mj-lt"/>
              </a:rPr>
              <a:t>Se presentó ante el Consejo Directivo la Resolución No. 4143.010.21.0.02130 del 22 Abril 2024 en la cual se definían las directrices, criterio, procedimiento y cronograma para la organización y Gestión de la cobertura  del servicio educativo, se  hace seguimiento e implantación de la misma y el día 30 de Marzo se realiza reunión con la comunidad educativa para dar a conocer la resolución y la estrategia de acceso y permanencia.</a:t>
            </a: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es-ES" sz="1600" dirty="0"/>
          </a:p>
        </p:txBody>
      </p:sp>
      <p:sp>
        <p:nvSpPr>
          <p:cNvPr id="12" name="Google Shape;380;p34">
            <a:extLst>
              <a:ext uri="{FF2B5EF4-FFF2-40B4-BE49-F238E27FC236}">
                <a16:creationId xmlns:a16="http://schemas.microsoft.com/office/drawing/2014/main" id="{96001C27-1453-4DED-90BE-E0DA64CEFFB5}"/>
              </a:ext>
            </a:extLst>
          </p:cNvPr>
          <p:cNvSpPr txBox="1">
            <a:spLocks/>
          </p:cNvSpPr>
          <p:nvPr/>
        </p:nvSpPr>
        <p:spPr>
          <a:xfrm>
            <a:off x="5115590" y="4647667"/>
            <a:ext cx="6189440" cy="18854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s-MX" sz="1600" b="1" dirty="0">
                <a:latin typeface="+mj-lt"/>
              </a:rPr>
              <a:t>Tratamiento de Novedades en el Aplicativo SIMAT:</a:t>
            </a:r>
          </a:p>
          <a:p>
            <a:pPr algn="just">
              <a:spcBef>
                <a:spcPts val="600"/>
              </a:spcBef>
            </a:pPr>
            <a:r>
              <a:rPr lang="es-MX" sz="1600" dirty="0">
                <a:latin typeface="+mj-lt"/>
              </a:rPr>
              <a:t>La información registrada en el aplicativo SIMAT de la I.E. Alfonso López Pumarejo cumple con la condiciones de calidad, veracidad, consistencia, disponibilidad, oportunidad, confiabilidad; y por tanto se constituye en la mayor fuente de información confiable para la toma de decisiones a nivel de matricula, como resultado de la auditoria el indicador de calidad del registro en SIMAT arrojó un resultado del 97%.</a:t>
            </a:r>
          </a:p>
          <a:p>
            <a:pPr algn="just">
              <a:spcBef>
                <a:spcPts val="600"/>
              </a:spcBef>
            </a:pPr>
            <a:r>
              <a:rPr lang="es-MX" sz="1600" dirty="0">
                <a:latin typeface="+mj-lt"/>
              </a:rPr>
              <a:t>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AA491DE-D06B-45F5-99C1-861501BE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41" y="1304830"/>
            <a:ext cx="1747191" cy="7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4;p34">
            <a:extLst>
              <a:ext uri="{FF2B5EF4-FFF2-40B4-BE49-F238E27FC236}">
                <a16:creationId xmlns:a16="http://schemas.microsoft.com/office/drawing/2014/main" id="{907AB5C6-88B7-4354-AE1C-81C885BB2B1E}"/>
              </a:ext>
            </a:extLst>
          </p:cNvPr>
          <p:cNvSpPr/>
          <p:nvPr/>
        </p:nvSpPr>
        <p:spPr>
          <a:xfrm>
            <a:off x="4929784" y="1045457"/>
            <a:ext cx="472800" cy="472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1;p34">
            <a:extLst>
              <a:ext uri="{FF2B5EF4-FFF2-40B4-BE49-F238E27FC236}">
                <a16:creationId xmlns:a16="http://schemas.microsoft.com/office/drawing/2014/main" id="{633147EA-593B-4555-8495-4E95D6350FA1}"/>
              </a:ext>
            </a:extLst>
          </p:cNvPr>
          <p:cNvSpPr/>
          <p:nvPr/>
        </p:nvSpPr>
        <p:spPr>
          <a:xfrm>
            <a:off x="4928897" y="3899570"/>
            <a:ext cx="407776" cy="4213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389;p34">
            <a:extLst>
              <a:ext uri="{FF2B5EF4-FFF2-40B4-BE49-F238E27FC236}">
                <a16:creationId xmlns:a16="http://schemas.microsoft.com/office/drawing/2014/main" id="{57A36941-FA0E-427C-8BC7-781E1855BC40}"/>
              </a:ext>
            </a:extLst>
          </p:cNvPr>
          <p:cNvSpPr/>
          <p:nvPr/>
        </p:nvSpPr>
        <p:spPr>
          <a:xfrm>
            <a:off x="4526106" y="3795482"/>
            <a:ext cx="368585" cy="380836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434343"/>
              </a:highlight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86139D6-E5F8-4F30-A606-8894AC94B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993" y="4227302"/>
            <a:ext cx="2239544" cy="5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5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375;p34">
            <a:extLst>
              <a:ext uri="{FF2B5EF4-FFF2-40B4-BE49-F238E27FC236}">
                <a16:creationId xmlns:a16="http://schemas.microsoft.com/office/drawing/2014/main" id="{7199F224-CCE9-41B1-9E83-365710F15F3F}"/>
              </a:ext>
            </a:extLst>
          </p:cNvPr>
          <p:cNvSpPr txBox="1">
            <a:spLocks/>
          </p:cNvSpPr>
          <p:nvPr/>
        </p:nvSpPr>
        <p:spPr>
          <a:xfrm>
            <a:off x="3959837" y="969332"/>
            <a:ext cx="4458869" cy="1055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3800" b="1" u="sng" dirty="0"/>
              <a:t>Eficiencia Interna</a:t>
            </a:r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0195D577-B396-F795-2F51-B1746CDD3321}"/>
              </a:ext>
            </a:extLst>
          </p:cNvPr>
          <p:cNvSpPr txBox="1">
            <a:spLocks/>
          </p:cNvSpPr>
          <p:nvPr/>
        </p:nvSpPr>
        <p:spPr>
          <a:xfrm>
            <a:off x="4775283" y="184673"/>
            <a:ext cx="5413260" cy="1055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/>
              <a:t>Gestión de Matricula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EE5F883-5966-4A1D-B6FF-674D92F23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17331"/>
              </p:ext>
            </p:extLst>
          </p:nvPr>
        </p:nvGraphicFramePr>
        <p:xfrm>
          <a:off x="4547177" y="1746543"/>
          <a:ext cx="5553042" cy="1874115"/>
        </p:xfrm>
        <a:graphic>
          <a:graphicData uri="http://schemas.openxmlformats.org/drawingml/2006/table">
            <a:tbl>
              <a:tblPr/>
              <a:tblGrid>
                <a:gridCol w="1934718">
                  <a:extLst>
                    <a:ext uri="{9D8B030D-6E8A-4147-A177-3AD203B41FA5}">
                      <a16:colId xmlns:a16="http://schemas.microsoft.com/office/drawing/2014/main" val="1504209448"/>
                    </a:ext>
                  </a:extLst>
                </a:gridCol>
                <a:gridCol w="1285685">
                  <a:extLst>
                    <a:ext uri="{9D8B030D-6E8A-4147-A177-3AD203B41FA5}">
                      <a16:colId xmlns:a16="http://schemas.microsoft.com/office/drawing/2014/main" val="3322440104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4063998446"/>
                    </a:ext>
                  </a:extLst>
                </a:gridCol>
                <a:gridCol w="1180114">
                  <a:extLst>
                    <a:ext uri="{9D8B030D-6E8A-4147-A177-3AD203B41FA5}">
                      <a16:colId xmlns:a16="http://schemas.microsoft.com/office/drawing/2014/main" val="4227837441"/>
                    </a:ext>
                  </a:extLst>
                </a:gridCol>
              </a:tblGrid>
              <a:tr h="2385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MATRICULADOS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REPROBADOS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RETIRADOS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09802"/>
                  </a:ext>
                </a:extLst>
              </a:tr>
              <a:tr h="22943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Principal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506172"/>
                  </a:ext>
                </a:extLst>
              </a:tr>
              <a:tr h="22943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Principal Educacion Adultos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118883"/>
                  </a:ext>
                </a:extLst>
              </a:tr>
              <a:tr h="22943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Central Provivienda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768084"/>
                  </a:ext>
                </a:extLst>
              </a:tr>
              <a:tr h="22943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Farallones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767918"/>
                  </a:ext>
                </a:extLst>
              </a:tr>
              <a:tr h="229437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Rafael Pombo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383926"/>
                  </a:ext>
                </a:extLst>
              </a:tr>
              <a:tr h="23852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Purificación Trujillo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156699"/>
                  </a:ext>
                </a:extLst>
              </a:tr>
              <a:tr h="249882"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481199"/>
                  </a:ext>
                </a:extLst>
              </a:tr>
            </a:tbl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459C71A6-7F38-46C4-82C5-3BC3965B68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300401"/>
              </p:ext>
            </p:extLst>
          </p:nvPr>
        </p:nvGraphicFramePr>
        <p:xfrm>
          <a:off x="5726545" y="3842327"/>
          <a:ext cx="5941147" cy="270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6151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0195D577-B396-F795-2F51-B1746CDD3321}"/>
              </a:ext>
            </a:extLst>
          </p:cNvPr>
          <p:cNvSpPr txBox="1">
            <a:spLocks/>
          </p:cNvSpPr>
          <p:nvPr/>
        </p:nvSpPr>
        <p:spPr>
          <a:xfrm>
            <a:off x="4775283" y="184673"/>
            <a:ext cx="5413260" cy="1055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/>
              <a:t>Gestión de Matricula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5C9198A-B53F-4E2A-85DA-7BDEBFA77A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142932"/>
              </p:ext>
            </p:extLst>
          </p:nvPr>
        </p:nvGraphicFramePr>
        <p:xfrm>
          <a:off x="4612673" y="1052333"/>
          <a:ext cx="4831553" cy="284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2A22284-2E42-4927-9859-ACD0DF94FB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071673"/>
              </p:ext>
            </p:extLst>
          </p:nvPr>
        </p:nvGraphicFramePr>
        <p:xfrm>
          <a:off x="6901052" y="3900075"/>
          <a:ext cx="4831553" cy="2773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2684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5013612" cy="4980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Académica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2B33D5-C348-35F0-7FE9-338972B1C565}"/>
              </a:ext>
            </a:extLst>
          </p:cNvPr>
          <p:cNvSpPr txBox="1"/>
          <p:nvPr/>
        </p:nvSpPr>
        <p:spPr>
          <a:xfrm>
            <a:off x="4727990" y="1796380"/>
            <a:ext cx="6934923" cy="3759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DISEÑO PEDAGOGICO</a:t>
            </a: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(CURRICULAR) Misión, Visión Y Principios, En El Marco De Una Institución Integrada: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Plan de estudios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Promoción anticipada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Enfoque metodológico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Recursos para el aprendizaje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Jornada escolar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Evaluación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Articulación de los proyectos transversales a los planes de aula.</a:t>
            </a:r>
          </a:p>
        </p:txBody>
      </p:sp>
    </p:spTree>
    <p:extLst>
      <p:ext uri="{BB962C8B-B14F-4D97-AF65-F5344CB8AC3E}">
        <p14:creationId xmlns:p14="http://schemas.microsoft.com/office/powerpoint/2010/main" val="729666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5013612" cy="4980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Académica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EF8AE-85EC-8735-3210-3C5069A8713F}"/>
              </a:ext>
            </a:extLst>
          </p:cNvPr>
          <p:cNvSpPr txBox="1"/>
          <p:nvPr/>
        </p:nvSpPr>
        <p:spPr>
          <a:xfrm>
            <a:off x="5027761" y="1432875"/>
            <a:ext cx="6497130" cy="5077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ACCIONES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Revisión, ajuste y seguimiento a la planeación curricular y a los planes de aula. 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cuanto a la evaluación se llevó a cabo el SIEE, el cual se socializo y se hizo entrega a los padres de familia.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realizaron reuniones de mitad de periodo, informando al padre de familia sobre el estado académico del estudiante.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las herramientas tecnológicas (TDA, videoproyectores, pc en las prácticas de aula).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inicia actividades con los kits de robótica.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de las pruebas evaluar para avanzar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 apoyo a docentes en las prácticas de chirimía, danza y eventos externos como Petronio, San Pacho entre otros.</a:t>
            </a:r>
          </a:p>
        </p:txBody>
      </p:sp>
    </p:spTree>
    <p:extLst>
      <p:ext uri="{BB962C8B-B14F-4D97-AF65-F5344CB8AC3E}">
        <p14:creationId xmlns:p14="http://schemas.microsoft.com/office/powerpoint/2010/main" val="182428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5013612" cy="4980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Académica</a:t>
            </a:r>
          </a:p>
        </p:txBody>
      </p:sp>
      <p:sp>
        <p:nvSpPr>
          <p:cNvPr id="11" name="CuadroTexto 2">
            <a:extLst>
              <a:ext uri="{FF2B5EF4-FFF2-40B4-BE49-F238E27FC236}">
                <a16:creationId xmlns:a16="http://schemas.microsoft.com/office/drawing/2014/main" id="{24248D39-E71D-25AA-C23D-D2DD9456D0EE}"/>
              </a:ext>
            </a:extLst>
          </p:cNvPr>
          <p:cNvSpPr txBox="1"/>
          <p:nvPr/>
        </p:nvSpPr>
        <p:spPr>
          <a:xfrm>
            <a:off x="4984027" y="1571117"/>
            <a:ext cx="4947373" cy="47261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HORARIOS: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Preescolar: 7:00am a 11:00am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Preescolar JU: 7:00am a 12:00m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Primaria AM: 7:00am a 12:00m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Primaria JU: 7:00am a 1:00pm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es-CO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eescolar: 1:00pm a 5:00pm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Primaria PM: 12:30pm a 5:30pm</a:t>
            </a: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Básica Secundaria AM: 6:30am a 12:30m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Básica Secundaria </a:t>
            </a:r>
            <a:r>
              <a:rPr lang="es-CO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M: 12:30m a 6:00pm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Media Técnica: 6:30am a 2:30pm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CICLOS CLEI (sabatinos): 7:00am a 5:40pm</a:t>
            </a:r>
          </a:p>
        </p:txBody>
      </p:sp>
    </p:spTree>
    <p:extLst>
      <p:ext uri="{BB962C8B-B14F-4D97-AF65-F5344CB8AC3E}">
        <p14:creationId xmlns:p14="http://schemas.microsoft.com/office/powerpoint/2010/main" val="25101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08;p16">
            <a:extLst>
              <a:ext uri="{FF2B5EF4-FFF2-40B4-BE49-F238E27FC236}">
                <a16:creationId xmlns:a16="http://schemas.microsoft.com/office/drawing/2014/main" id="{908C4947-1823-4193-AC4F-5AA0C4603547}"/>
              </a:ext>
            </a:extLst>
          </p:cNvPr>
          <p:cNvSpPr txBox="1">
            <a:spLocks/>
          </p:cNvSpPr>
          <p:nvPr/>
        </p:nvSpPr>
        <p:spPr>
          <a:xfrm>
            <a:off x="4726618" y="1357602"/>
            <a:ext cx="6701160" cy="5056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DIRECTIVOS DOCENTES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MX" sz="2000" b="1" dirty="0">
              <a:latin typeface="+mj-lt"/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Betty Rodríguez Chávez – Rectora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Olga Liliana Mejía – Coordinación Media Técnica.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Jesús María Castrillón – Coordinador Sede Rafael Pombo – Primaria.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Elvia De Jesús Quiroz Restrepo – Coordinadora Sedes Purificación Trujillo y Los Farallones (PM).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Carlos Fernando Frazzer - Coordinador Sedes Purificación Trujillo y Los Farallones (AM).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Beatriz Eugenia González – Coordinadora Sede Central Provivienda  Primaria.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endParaRPr lang="es-MX" sz="2000" dirty="0">
              <a:latin typeface="+mj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s-MX" sz="2000" dirty="0">
              <a:latin typeface="+mj-lt"/>
            </a:endParaRPr>
          </a:p>
        </p:txBody>
      </p:sp>
      <p:sp>
        <p:nvSpPr>
          <p:cNvPr id="10" name="Google Shape;104;p16">
            <a:extLst>
              <a:ext uri="{FF2B5EF4-FFF2-40B4-BE49-F238E27FC236}">
                <a16:creationId xmlns:a16="http://schemas.microsoft.com/office/drawing/2014/main" id="{CE398DAC-A7EE-4BD6-AAD8-1498E982EA25}"/>
              </a:ext>
            </a:extLst>
          </p:cNvPr>
          <p:cNvSpPr txBox="1">
            <a:spLocks/>
          </p:cNvSpPr>
          <p:nvPr/>
        </p:nvSpPr>
        <p:spPr>
          <a:xfrm>
            <a:off x="4457706" y="547187"/>
            <a:ext cx="6701160" cy="910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/>
              <a:t>GESTION DIRECTIVA</a:t>
            </a:r>
          </a:p>
        </p:txBody>
      </p:sp>
    </p:spTree>
    <p:extLst>
      <p:ext uri="{BB962C8B-B14F-4D97-AF65-F5344CB8AC3E}">
        <p14:creationId xmlns:p14="http://schemas.microsoft.com/office/powerpoint/2010/main" val="358853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FBB2F51A-5BEC-126C-012D-A6A74BA1FFE0}"/>
              </a:ext>
            </a:extLst>
          </p:cNvPr>
          <p:cNvSpPr txBox="1">
            <a:spLocks/>
          </p:cNvSpPr>
          <p:nvPr/>
        </p:nvSpPr>
        <p:spPr>
          <a:xfrm>
            <a:off x="4039938" y="1264733"/>
            <a:ext cx="5301034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400" b="1" u="sng" dirty="0"/>
              <a:t>Ejecución de Ingresos año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1C55DD-FFDB-84BB-C667-3074925066C3}"/>
              </a:ext>
            </a:extLst>
          </p:cNvPr>
          <p:cNvSpPr txBox="1"/>
          <p:nvPr/>
        </p:nvSpPr>
        <p:spPr>
          <a:xfrm>
            <a:off x="4899804" y="5218978"/>
            <a:ext cx="4925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Cuadro de elaboración propia: fuente de información ejecución presupuestal año 2024</a:t>
            </a:r>
            <a:endParaRPr lang="es-CO" sz="1000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77DE95D-01D7-4B98-83D2-94534EC0FC44}"/>
              </a:ext>
            </a:extLst>
          </p:cNvPr>
          <p:cNvGraphicFramePr>
            <a:graphicFrameLocks noGrp="1"/>
          </p:cNvGraphicFramePr>
          <p:nvPr/>
        </p:nvGraphicFramePr>
        <p:xfrm>
          <a:off x="4612673" y="2169795"/>
          <a:ext cx="7190545" cy="2664675"/>
        </p:xfrm>
        <a:graphic>
          <a:graphicData uri="http://schemas.openxmlformats.org/drawingml/2006/table">
            <a:tbl>
              <a:tblPr/>
              <a:tblGrid>
                <a:gridCol w="1504405">
                  <a:extLst>
                    <a:ext uri="{9D8B030D-6E8A-4147-A177-3AD203B41FA5}">
                      <a16:colId xmlns:a16="http://schemas.microsoft.com/office/drawing/2014/main" val="4236876725"/>
                    </a:ext>
                  </a:extLst>
                </a:gridCol>
                <a:gridCol w="2766575">
                  <a:extLst>
                    <a:ext uri="{9D8B030D-6E8A-4147-A177-3AD203B41FA5}">
                      <a16:colId xmlns:a16="http://schemas.microsoft.com/office/drawing/2014/main" val="1732948228"/>
                    </a:ext>
                  </a:extLst>
                </a:gridCol>
                <a:gridCol w="1453408">
                  <a:extLst>
                    <a:ext uri="{9D8B030D-6E8A-4147-A177-3AD203B41FA5}">
                      <a16:colId xmlns:a16="http://schemas.microsoft.com/office/drawing/2014/main" val="1387741986"/>
                    </a:ext>
                  </a:extLst>
                </a:gridCol>
                <a:gridCol w="1466157">
                  <a:extLst>
                    <a:ext uri="{9D8B030D-6E8A-4147-A177-3AD203B41FA5}">
                      <a16:colId xmlns:a16="http://schemas.microsoft.com/office/drawing/2014/main" val="3478858542"/>
                    </a:ext>
                  </a:extLst>
                </a:gridCol>
              </a:tblGrid>
              <a:tr h="5744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CUENTA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DESCRIPCION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PRESUPUESTO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APROBADO 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DEFINITIVO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RECAUDO 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691102"/>
                  </a:ext>
                </a:extLst>
              </a:tr>
              <a:tr h="19148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1.1.02.05.002.07.01.01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Cafetería, tienda escolar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10.000.000,00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10.000.000,00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994710"/>
                  </a:ext>
                </a:extLst>
              </a:tr>
              <a:tr h="3648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1.1.02.05.002.09.01.01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Certificados y constancias, </a:t>
                      </a:r>
                    </a:p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duplicados actas y diplomas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11.594.776,00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11.594.776,00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634877"/>
                  </a:ext>
                </a:extLst>
              </a:tr>
              <a:tr h="19148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1.1.02.06.001.01.03.02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205.522.308,00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205.522.308,00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179564"/>
                  </a:ext>
                </a:extLst>
              </a:tr>
              <a:tr h="3648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1.1.02.06.006.06.01.01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Transferencias Fortalecimiento </a:t>
                      </a:r>
                    </a:p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 los Fondos Servicios Educa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26.292.370,00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26.292.370,00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647049"/>
                  </a:ext>
                </a:extLst>
              </a:tr>
              <a:tr h="19148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1.2.05.02.001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Rendimientos - Recursos Gratuidad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31.707,00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31.707,00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946823"/>
                  </a:ext>
                </a:extLst>
              </a:tr>
              <a:tr h="19148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1.2.10.02.001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Recursos de Balance Gratuidad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289,00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289,00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042320"/>
                  </a:ext>
                </a:extLst>
              </a:tr>
              <a:tr h="19148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1.2.10.02.002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Recursos de Balance Recursos Propios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12.396.556,00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12.396.556,00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25965"/>
                  </a:ext>
                </a:extLst>
              </a:tr>
              <a:tr h="20156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1.2.10.02.005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Otros recursos de balance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22.000.170,00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22.000.170,00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121667"/>
                  </a:ext>
                </a:extLst>
              </a:tr>
              <a:tr h="201564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287.838.176,00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287.838.176,00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577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438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52091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FBB2F51A-5BEC-126C-012D-A6A74BA1FFE0}"/>
              </a:ext>
            </a:extLst>
          </p:cNvPr>
          <p:cNvSpPr txBox="1">
            <a:spLocks/>
          </p:cNvSpPr>
          <p:nvPr/>
        </p:nvSpPr>
        <p:spPr>
          <a:xfrm>
            <a:off x="4039938" y="1195725"/>
            <a:ext cx="5301034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400" b="1" u="sng" dirty="0"/>
              <a:t>Ejecución de Gastos año 2024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8B9294C-FC66-4831-0476-C7A46A832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230187"/>
              </p:ext>
            </p:extLst>
          </p:nvPr>
        </p:nvGraphicFramePr>
        <p:xfrm>
          <a:off x="4645641" y="2112649"/>
          <a:ext cx="7061200" cy="2914650"/>
        </p:xfrm>
        <a:graphic>
          <a:graphicData uri="http://schemas.openxmlformats.org/drawingml/2006/table">
            <a:tbl>
              <a:tblPr/>
              <a:tblGrid>
                <a:gridCol w="1282700">
                  <a:extLst>
                    <a:ext uri="{9D8B030D-6E8A-4147-A177-3AD203B41FA5}">
                      <a16:colId xmlns:a16="http://schemas.microsoft.com/office/drawing/2014/main" val="1088167886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val="155085982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22956266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933609350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CUENTA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DESCRIPCION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PRESUPUESTO 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APROBADO 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DEFINITIVO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PAGOS </a:t>
                      </a:r>
                      <a:b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168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2.1.2.02.01.003.01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Materiales y suministros institucionales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76.954.596,00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65.339.745,00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7879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2.1.2.02.02.007.01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Gastos bancarios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06178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2.1.2.02.02.008.01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Honorarios profesionales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33.300.000,00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33.300.000,00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41526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2.1.2.02.02.008.02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Remuneracion por servicios tecnicos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5.401.557,00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2.389.755,00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13373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2.1.2.02.02.008.06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Servicio de mantenimiento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8.574.345,00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8.574.345,00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34175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2.1.2.02.02.008.07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MANTENIMIENTO EQUIPOS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6.000.000,00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6.000.000,00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74350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2.1.2.02.02.008.09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Servicios basicos de Internet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8.400.000,00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4.318.095,00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31821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2.3.2.01.01.003.01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Maquinaria para uso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64.122.308,00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63.936.500,00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8171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2.3.2.02.02.008.02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Actividades Pedagogicas </a:t>
                      </a:r>
                      <a:b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(proyectos institucionales)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36.193.000,00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36.193.000,00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46443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2.3.2.02.02.008.03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Proyecto Calidad Educativa </a:t>
                      </a:r>
                      <a:b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(Transferencias Municipio)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48.292.370,00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47.558.100,00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719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287.838.176,00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267.609.540,00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803461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72EE9EA-DFAB-7636-2055-E05CB14F7596}"/>
              </a:ext>
            </a:extLst>
          </p:cNvPr>
          <p:cNvSpPr txBox="1"/>
          <p:nvPr/>
        </p:nvSpPr>
        <p:spPr>
          <a:xfrm>
            <a:off x="4899804" y="5244856"/>
            <a:ext cx="4925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Cuadro de elaboración propia: fuente de información ejecución presupuestal año 2024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234444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633189" y="508956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994F46F-5166-9007-D6EA-E9597D2FCE23}"/>
              </a:ext>
            </a:extLst>
          </p:cNvPr>
          <p:cNvSpPr txBox="1"/>
          <p:nvPr/>
        </p:nvSpPr>
        <p:spPr>
          <a:xfrm>
            <a:off x="4612673" y="1488208"/>
            <a:ext cx="725079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Administrativa y Financiera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1. Rendición de Cuentas anual en la Plataforma SIA de la Contraloría General de la Nación, dando cuenta de lo ejecutado en las Gestiones durante el año escolar 2023.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2. Rendición de Cuentas mensual a la Contraloría de Santiago de Cali en el aplicativo SIA Observa, detallando la contratación realizada en los meses de enero a junio de 2024.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3. Rendición de cuentas mensuales informando todos los procesos de contratación realizados desde enero hasta junio en la plataforma SECOP II de Colombia Compra Eficiente.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4. Realización de ocho (8) Consejos Directivos en los cuales se efectúa la rendición de cuentas y el seguimiento de todos los procesos asociados a las Gestiones detalladas en el Guía 34 del MEN.</a:t>
            </a:r>
          </a:p>
        </p:txBody>
      </p:sp>
    </p:spTree>
    <p:extLst>
      <p:ext uri="{BB962C8B-B14F-4D97-AF65-F5344CB8AC3E}">
        <p14:creationId xmlns:p14="http://schemas.microsoft.com/office/powerpoint/2010/main" val="1364507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893F34-996D-193A-2CE1-FB7D98E8E740}"/>
              </a:ext>
            </a:extLst>
          </p:cNvPr>
          <p:cNvSpPr txBox="1"/>
          <p:nvPr/>
        </p:nvSpPr>
        <p:spPr>
          <a:xfrm>
            <a:off x="4645641" y="1936781"/>
            <a:ext cx="72507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Administrativa y Financiera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5.  Cierre de los procesos de evaluación del desempeño laboral del personal administrativo para el periodo 2023 – 2024, fijación de los compromisos del periodo 2024 – 2025 y primera evaluación semestral del periodo 2024 – 2025 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6.  Se realizó el proceso de la evaluación de maestras y maestros en el año lectivo 2024.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7. Entrega de las relaciones técnicas y se solicitan nombramientos de los maestros faltantes.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8. Atención de Auditoría de Gestión Documental realizada por Control Interno de la Alcaldía de Cali.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348EB2AF-0026-45FA-FBF9-7FEE09206109}"/>
              </a:ext>
            </a:extLst>
          </p:cNvPr>
          <p:cNvSpPr txBox="1">
            <a:spLocks/>
          </p:cNvSpPr>
          <p:nvPr/>
        </p:nvSpPr>
        <p:spPr>
          <a:xfrm>
            <a:off x="3774102" y="700662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</p:spTree>
    <p:extLst>
      <p:ext uri="{BB962C8B-B14F-4D97-AF65-F5344CB8AC3E}">
        <p14:creationId xmlns:p14="http://schemas.microsoft.com/office/powerpoint/2010/main" val="313868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D9D3F7-B253-2C84-3203-874855780A7A}"/>
              </a:ext>
            </a:extLst>
          </p:cNvPr>
          <p:cNvSpPr txBox="1"/>
          <p:nvPr/>
        </p:nvSpPr>
        <p:spPr>
          <a:xfrm>
            <a:off x="4645641" y="1936781"/>
            <a:ext cx="72507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Administrativa y Financiera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9.  Realización de reuniones del Consejo Académico.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10.  Realización de la jornada de conteo y placado de Activos Fijos y Bienes Muebles en todas las sedes.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11. Ajuste y cargue de los Activos fijos, mobiliario y bienes muebles de la Institución en el aplicativo ASCII y su reporte a SAP de Secretaria de Educación (labor en curso).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12. Realización de todas las otras labores de carácter administrativos requeridas para el buen funcionamiento de nuestra I.E.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3774102" y="888518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</p:spTree>
    <p:extLst>
      <p:ext uri="{BB962C8B-B14F-4D97-AF65-F5344CB8AC3E}">
        <p14:creationId xmlns:p14="http://schemas.microsoft.com/office/powerpoint/2010/main" val="2391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5042185" y="319174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Comunidad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2141B8-11EA-E532-55D1-2BECEE453E59}"/>
              </a:ext>
            </a:extLst>
          </p:cNvPr>
          <p:cNvSpPr txBox="1"/>
          <p:nvPr/>
        </p:nvSpPr>
        <p:spPr>
          <a:xfrm>
            <a:off x="4748548" y="1156094"/>
            <a:ext cx="69059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Book Antiqua" panose="02040602050305030304" pitchFamily="18" charset="0"/>
              </a:rPr>
              <a:t>Se refiere a todas aquellas acciones y estrategias que la institución educativa implementa para establecer y mantener relaciones sólidas y colaborativas con los diferentes actores que conforman su comunidad: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>
                <a:latin typeface="Book Antiqua" panose="02040602050305030304" pitchFamily="18" charset="0"/>
              </a:rPr>
              <a:t>Padres de familia:</a:t>
            </a:r>
            <a:r>
              <a:rPr lang="es-ES" dirty="0">
                <a:latin typeface="Book Antiqua" panose="02040602050305030304" pitchFamily="18" charset="0"/>
              </a:rPr>
              <a:t> Son los primeros educadores de los estudiantes y tienen un papel clave en el proceso de enseñanza-aprendizaje.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dirty="0">
              <a:latin typeface="Book Antiqua" panose="020406020503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>
                <a:latin typeface="Book Antiqua" panose="02040602050305030304" pitchFamily="18" charset="0"/>
              </a:rPr>
              <a:t>Entorno social:</a:t>
            </a:r>
            <a:r>
              <a:rPr lang="es-ES" dirty="0">
                <a:latin typeface="Book Antiqua" panose="02040602050305030304" pitchFamily="18" charset="0"/>
              </a:rPr>
              <a:t> Incluye organizaciones comunitarias, empresas, instituciones gubernamentales, medios de comunicación, etc.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dirty="0">
              <a:latin typeface="Book Antiqua" panose="020406020503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>
                <a:latin typeface="Book Antiqua" panose="02040602050305030304" pitchFamily="18" charset="0"/>
              </a:rPr>
              <a:t>Egresados:</a:t>
            </a:r>
            <a:r>
              <a:rPr lang="es-ES" dirty="0">
                <a:latin typeface="Book Antiqua" panose="02040602050305030304" pitchFamily="18" charset="0"/>
              </a:rPr>
              <a:t> Son un valioso recurso para la institución, ya que pueden aportar su experiencia y conocimientos.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70DF6B-DE6C-D37E-3B76-C3431B1B5DA3}"/>
              </a:ext>
            </a:extLst>
          </p:cNvPr>
          <p:cNvSpPr txBox="1"/>
          <p:nvPr/>
        </p:nvSpPr>
        <p:spPr>
          <a:xfrm>
            <a:off x="4748548" y="5284916"/>
            <a:ext cx="7132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Book Antiqua" panose="02040602050305030304" pitchFamily="18" charset="0"/>
              </a:rPr>
              <a:t>Al establecer relaciones sólidas y colaborativas con su entorno, la escuela puede enriquecer su proyecto educativo, mejorar la calidad de la enseñanza y generar un mayor impacto en la sociedad.</a:t>
            </a:r>
            <a:endParaRPr lang="es-CO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98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5042185" y="319174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Comunidad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B40A4F-BEA1-52E9-3295-FF34AFFB95A3}"/>
              </a:ext>
            </a:extLst>
          </p:cNvPr>
          <p:cNvSpPr txBox="1"/>
          <p:nvPr/>
        </p:nvSpPr>
        <p:spPr>
          <a:xfrm>
            <a:off x="4738005" y="1454809"/>
            <a:ext cx="72507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Comunidad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marL="342900" indent="-342900" algn="just">
              <a:buAutoNum type="arabicPeriod"/>
            </a:pPr>
            <a:r>
              <a:rPr lang="es-ES" dirty="0">
                <a:latin typeface="Book Antiqua" panose="02040602050305030304" pitchFamily="18" charset="0"/>
              </a:rPr>
              <a:t>Acercamiento con los padres de familia, para atender situaciones de convivencia de sus hijos.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2. Escuela para padres (uso adecuado de las redes sociales).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3. Acompañamiento de los padres de familia en las actividades institucionales (mes de la afrocolombianidad).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4. Intervención de entidades para el fortalecimiento de la convivencia de los estudiantes, como la ESE Norte, Policía de Infancia y Adolescencia entre otros.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5. Salidas pedagógicas al zoológico, museos.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6. Articulación de la Secretaría de Educación a la jornada escolar (Cultores 1 de agosto de 2024) </a:t>
            </a:r>
          </a:p>
        </p:txBody>
      </p:sp>
    </p:spTree>
    <p:extLst>
      <p:ext uri="{BB962C8B-B14F-4D97-AF65-F5344CB8AC3E}">
        <p14:creationId xmlns:p14="http://schemas.microsoft.com/office/powerpoint/2010/main" val="151148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5042185" y="319174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Comunidad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9EEB1C-9A7B-08D9-DE65-D4B51F1E26BC}"/>
              </a:ext>
            </a:extLst>
          </p:cNvPr>
          <p:cNvSpPr txBox="1"/>
          <p:nvPr/>
        </p:nvSpPr>
        <p:spPr>
          <a:xfrm>
            <a:off x="4729378" y="934921"/>
            <a:ext cx="7140569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b="1" dirty="0">
              <a:latin typeface="Book Antiqua" panose="02040602050305030304" pitchFamily="18" charset="0"/>
            </a:endParaRPr>
          </a:p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Comunidad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7. Escuela de Padres ( entrega de boletines del primer periodo)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8. Visita De La Emisora MIX.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9. Aprovechamiento de tiempo libre (juegos de mesa)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10. Gestión para la visita y socialización de la muestra ARTE EN     PEDALES.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11. Acompañamiento de los padres de familia en las actividades institucionales (mes de la afrocolombianidad).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12. Intervención de entidades para el fortalecimiento de la convivencia de los estudiantes, como la ese norte, Policía de infancia y adolescencia entre otros.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13. Salidas pedagógicas al zoológico, museos.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14. Articulación de la secretaria de educación a la jornada escolar (cultores 1 de agosto de 2024) 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61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375;p34">
            <a:extLst>
              <a:ext uri="{FF2B5EF4-FFF2-40B4-BE49-F238E27FC236}">
                <a16:creationId xmlns:a16="http://schemas.microsoft.com/office/drawing/2014/main" id="{7199F224-CCE9-41B1-9E83-365710F15F3F}"/>
              </a:ext>
            </a:extLst>
          </p:cNvPr>
          <p:cNvSpPr txBox="1">
            <a:spLocks/>
          </p:cNvSpPr>
          <p:nvPr/>
        </p:nvSpPr>
        <p:spPr>
          <a:xfrm>
            <a:off x="4975525" y="588175"/>
            <a:ext cx="4459855" cy="5872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000" b="1" dirty="0"/>
              <a:t>MARCO NORMATIVO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4CBB53E-D18B-027E-DE91-A11D86BF2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41811"/>
              </p:ext>
            </p:extLst>
          </p:nvPr>
        </p:nvGraphicFramePr>
        <p:xfrm>
          <a:off x="4975525" y="1394304"/>
          <a:ext cx="6696015" cy="5030789"/>
        </p:xfrm>
        <a:graphic>
          <a:graphicData uri="http://schemas.openxmlformats.org/drawingml/2006/table">
            <a:tbl>
              <a:tblPr/>
              <a:tblGrid>
                <a:gridCol w="243895">
                  <a:extLst>
                    <a:ext uri="{9D8B030D-6E8A-4147-A177-3AD203B41FA5}">
                      <a16:colId xmlns:a16="http://schemas.microsoft.com/office/drawing/2014/main" val="2824926637"/>
                    </a:ext>
                  </a:extLst>
                </a:gridCol>
                <a:gridCol w="1507713">
                  <a:extLst>
                    <a:ext uri="{9D8B030D-6E8A-4147-A177-3AD203B41FA5}">
                      <a16:colId xmlns:a16="http://schemas.microsoft.com/office/drawing/2014/main" val="3413511214"/>
                    </a:ext>
                  </a:extLst>
                </a:gridCol>
                <a:gridCol w="2283740">
                  <a:extLst>
                    <a:ext uri="{9D8B030D-6E8A-4147-A177-3AD203B41FA5}">
                      <a16:colId xmlns:a16="http://schemas.microsoft.com/office/drawing/2014/main" val="1308355572"/>
                    </a:ext>
                  </a:extLst>
                </a:gridCol>
                <a:gridCol w="2660667">
                  <a:extLst>
                    <a:ext uri="{9D8B030D-6E8A-4147-A177-3AD203B41FA5}">
                      <a16:colId xmlns:a16="http://schemas.microsoft.com/office/drawing/2014/main" val="957198660"/>
                    </a:ext>
                  </a:extLst>
                </a:gridCol>
              </a:tblGrid>
              <a:tr h="2790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#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NOMBRE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 LA NORMA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FINALIDAD DE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NORMA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 RELACIÓN CON </a:t>
                      </a:r>
                      <a:b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RENDICIÓN DE CUENTAS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81609"/>
                  </a:ext>
                </a:extLst>
              </a:tr>
              <a:tr h="9766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152 de 1994: Plan de Desarrollo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Establecer el marco general para la planificación del desarrollo económico y social del país a largo, mediano y corto plazo.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El Plan de Desarrollo debe incluir mecanismos de seguimiento y evaluación que permitan a la ciudadanía conocer los avances y resultados de la gestión pública, lo cual está estrechamente relacionado con la rendición de cuentas.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507792"/>
                  </a:ext>
                </a:extLst>
              </a:tr>
              <a:tr h="5636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489 de 1998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Regular la organización y funcionamiento de las entidades de la administración pública.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 la obligación de las entidades de rendir cuentas de su gestión a las autoridades y a la ciudadanía.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883417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594 de 2000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Regular la conservación, organización y divulgación de los documentos públicos.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Facilita el acceso a la información pública, lo cual es fundamental para la rendición de cuentas, ya que permite a la ciudadanía conocer y evaluar la gestión pública.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299204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734 de 2002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Establecer el régimen disciplinario para los servidores públicos.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transparencia y la responsabilidad en la gestión pública, lo cual contribuye a la rendición de cuentas al sancionar las conductas irregulares.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92598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850 de 2003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Fomentar la participación ciudadana a través de las veedurías ciudadanas.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Las veedurías ciudadanas son un mecanismo de control social que permite a la ciudadanía vigilar la gestión pública y exigir la rendición de cuentas a las autoridades.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45464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962 de 2005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Racionalizar los trámites y procedimientos administrativos.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Al simplificar los trámites, se facilita el acceso a la información pública y se promueve la transparencia en la gestión, lo cual incide positivamente en la rendición de cuentas.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2166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FFB066C-0A17-4725-28C8-16D83E662C09}"/>
              </a:ext>
            </a:extLst>
          </p:cNvPr>
          <p:cNvSpPr txBox="1"/>
          <p:nvPr/>
        </p:nvSpPr>
        <p:spPr>
          <a:xfrm>
            <a:off x="4974962" y="6492916"/>
            <a:ext cx="3213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Tabla de creación propia de la I.E. Alfonso López Pumarejo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90517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375;p34">
            <a:extLst>
              <a:ext uri="{FF2B5EF4-FFF2-40B4-BE49-F238E27FC236}">
                <a16:creationId xmlns:a16="http://schemas.microsoft.com/office/drawing/2014/main" id="{7199F224-CCE9-41B1-9E83-365710F15F3F}"/>
              </a:ext>
            </a:extLst>
          </p:cNvPr>
          <p:cNvSpPr txBox="1">
            <a:spLocks/>
          </p:cNvSpPr>
          <p:nvPr/>
        </p:nvSpPr>
        <p:spPr>
          <a:xfrm>
            <a:off x="4975525" y="214114"/>
            <a:ext cx="4459855" cy="5872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000" b="1" dirty="0"/>
              <a:t>MARCO NORMATIVO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81E0F15-9F27-CD0C-5CC3-02BDDB6D9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703199"/>
              </p:ext>
            </p:extLst>
          </p:nvPr>
        </p:nvGraphicFramePr>
        <p:xfrm>
          <a:off x="4796287" y="900495"/>
          <a:ext cx="7013276" cy="5547303"/>
        </p:xfrm>
        <a:graphic>
          <a:graphicData uri="http://schemas.openxmlformats.org/drawingml/2006/table">
            <a:tbl>
              <a:tblPr/>
              <a:tblGrid>
                <a:gridCol w="170485">
                  <a:extLst>
                    <a:ext uri="{9D8B030D-6E8A-4147-A177-3AD203B41FA5}">
                      <a16:colId xmlns:a16="http://schemas.microsoft.com/office/drawing/2014/main" val="407183955"/>
                    </a:ext>
                  </a:extLst>
                </a:gridCol>
                <a:gridCol w="1505248">
                  <a:extLst>
                    <a:ext uri="{9D8B030D-6E8A-4147-A177-3AD203B41FA5}">
                      <a16:colId xmlns:a16="http://schemas.microsoft.com/office/drawing/2014/main" val="1653568438"/>
                    </a:ext>
                  </a:extLst>
                </a:gridCol>
                <a:gridCol w="2448795">
                  <a:extLst>
                    <a:ext uri="{9D8B030D-6E8A-4147-A177-3AD203B41FA5}">
                      <a16:colId xmlns:a16="http://schemas.microsoft.com/office/drawing/2014/main" val="3344634164"/>
                    </a:ext>
                  </a:extLst>
                </a:gridCol>
                <a:gridCol w="2888748">
                  <a:extLst>
                    <a:ext uri="{9D8B030D-6E8A-4147-A177-3AD203B41FA5}">
                      <a16:colId xmlns:a16="http://schemas.microsoft.com/office/drawing/2014/main" val="2710261019"/>
                    </a:ext>
                  </a:extLst>
                </a:gridCol>
              </a:tblGrid>
              <a:tr h="2635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#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NOMBRE </a:t>
                      </a:r>
                      <a:b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 LA NORMA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FINALIDAD DE </a:t>
                      </a:r>
                      <a:b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NORMA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 RELACIÓN CON 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RENDICIÓN DE CUENTAS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69901"/>
                  </a:ext>
                </a:extLst>
              </a:tr>
              <a:tr h="721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1437 de 2011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Expedir el Código de Procedimiento Administrativo y de lo Contencioso Administrativo.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Regula las actuaciones de la administración pública y establece los mecanismos para el ejercicio del derecho de petición, lo cual facilita el acceso a la información y la participación ciudadana en la rendición de cuentas.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00167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1474 de 2011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Dictar normas para fortalecer la lucha contra la corrupción.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Incluye disposiciones sobre transparencia y rendición de cuentas, como la obligación de publicar la información presupuestal y contractual de las entidades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338368"/>
                  </a:ext>
                </a:extLst>
              </a:tr>
              <a:tr h="4861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1551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Modernizar la gestión pública y fortalecer el control interno.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adopción de sistemas de control interno que permitan a las entidades medir su gestión y rendir cuentas de manera efectiva.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319053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1712 de 2014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Crear la Ley de Transparencia y del Derecho de Acceso a la Información Pública Nacional.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Garantiza el acceso a la información pública y establece la obligación de las entidades de divulgar proactivamente su gestión, lo cual fortalece la rendición de cuentas.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858916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3851 de 2006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la participación de las organizaciones de mujeres en el diseño, implementación y evaluación de las políticas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participación de las mujeres en la toma de decisiones y en el control de la gestión pública, lo cual contribuye a la rendición de cuentas con enfoque de género.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989855"/>
                  </a:ext>
                </a:extLst>
              </a:tr>
              <a:tr h="60381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028 de 2008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la participación ciudadana en la gestión ambiental.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Fomenta la participación de la ciudadanía en la toma de decisiones sobre temas ambientales y en la vigilancia de la gestión ambiental, lo cual incide en la rendición de cuentas sobre estos temas.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995459"/>
                  </a:ext>
                </a:extLst>
              </a:tr>
              <a:tr h="4861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2482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el Sistema Integrado de Gestión y Evaluación del Desempeño de las entidades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 la obligación de las entidades de medir y evaluar su gestión, lo cual facilita la rendición de cuentas sobre los resultados alcanzados.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958459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2641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la rendición de cuentas de las entidades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Detalla los elementos y procedimientos de la rendición de cuentas, como los informes de gestión, las audiencias públicas y los mecanismos de participación ciudadana.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763916"/>
                  </a:ext>
                </a:extLst>
              </a:tr>
              <a:tr h="60381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2693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Adopta el Modelo Integrado de Planeación y Gestión.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articulación entre la planeación, la gestión y la evaluación de las políticas públicas, lo cual facilita la rendición de cuentas sobre el cumplimiento de los objetivos y metas.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19903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C10BDFF-799D-AA3A-5F66-98896A9E481B}"/>
              </a:ext>
            </a:extLst>
          </p:cNvPr>
          <p:cNvSpPr txBox="1"/>
          <p:nvPr/>
        </p:nvSpPr>
        <p:spPr>
          <a:xfrm>
            <a:off x="4716176" y="6492916"/>
            <a:ext cx="3213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Tabla de creación propia de la I.E. Alfonso López Pumarejo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118000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08;p16">
            <a:extLst>
              <a:ext uri="{FF2B5EF4-FFF2-40B4-BE49-F238E27FC236}">
                <a16:creationId xmlns:a16="http://schemas.microsoft.com/office/drawing/2014/main" id="{908C4947-1823-4193-AC4F-5AA0C4603547}"/>
              </a:ext>
            </a:extLst>
          </p:cNvPr>
          <p:cNvSpPr txBox="1">
            <a:spLocks/>
          </p:cNvSpPr>
          <p:nvPr/>
        </p:nvSpPr>
        <p:spPr>
          <a:xfrm>
            <a:off x="4726618" y="1357602"/>
            <a:ext cx="6701160" cy="5056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Equipo Administrativo 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MX" sz="2000" b="1" dirty="0">
              <a:latin typeface="+mj-lt"/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endParaRPr lang="es-MX" sz="2000" dirty="0">
              <a:latin typeface="+mj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s-MX" sz="2000" dirty="0">
              <a:latin typeface="+mj-lt"/>
            </a:endParaRPr>
          </a:p>
        </p:txBody>
      </p:sp>
      <p:sp>
        <p:nvSpPr>
          <p:cNvPr id="10" name="Google Shape;104;p16">
            <a:extLst>
              <a:ext uri="{FF2B5EF4-FFF2-40B4-BE49-F238E27FC236}">
                <a16:creationId xmlns:a16="http://schemas.microsoft.com/office/drawing/2014/main" id="{CE398DAC-A7EE-4BD6-AAD8-1498E982EA25}"/>
              </a:ext>
            </a:extLst>
          </p:cNvPr>
          <p:cNvSpPr txBox="1">
            <a:spLocks/>
          </p:cNvSpPr>
          <p:nvPr/>
        </p:nvSpPr>
        <p:spPr>
          <a:xfrm>
            <a:off x="4457706" y="547187"/>
            <a:ext cx="6701160" cy="910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/>
              <a:t>GESTION DIRECTIVA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786F526-71AF-4F8B-BD5E-60AFE3A45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843377"/>
              </p:ext>
            </p:extLst>
          </p:nvPr>
        </p:nvGraphicFramePr>
        <p:xfrm>
          <a:off x="4870450" y="2138626"/>
          <a:ext cx="6076950" cy="2966772"/>
        </p:xfrm>
        <a:graphic>
          <a:graphicData uri="http://schemas.openxmlformats.org/drawingml/2006/table">
            <a:tbl>
              <a:tblPr/>
              <a:tblGrid>
                <a:gridCol w="2434838">
                  <a:extLst>
                    <a:ext uri="{9D8B030D-6E8A-4147-A177-3AD203B41FA5}">
                      <a16:colId xmlns:a16="http://schemas.microsoft.com/office/drawing/2014/main" val="3005646145"/>
                    </a:ext>
                  </a:extLst>
                </a:gridCol>
                <a:gridCol w="3642112">
                  <a:extLst>
                    <a:ext uri="{9D8B030D-6E8A-4147-A177-3AD203B41FA5}">
                      <a16:colId xmlns:a16="http://schemas.microsoft.com/office/drawing/2014/main" val="1173724761"/>
                    </a:ext>
                  </a:extLst>
                </a:gridCol>
              </a:tblGrid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Administrativo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PERDOMO BOLANOS EDDY LUCIA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756628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Secretario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FRANCO CAICEDO JHON JAIRO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17785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Secretario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CORTÉS PÉREZ DIANA FERNANDA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806222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Secretario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CAICEDO VILLADA JULIETH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303126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Operario Mantenimiento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JOHN HANER RAMÍREZ CEBALLOS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058423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De Servicios Generales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DAYFENI MORENO CAICEDO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08615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De Servicios Generales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LUZ HERMILA CADENA MALTE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719016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De Servicios Generales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MARIANA DEL CONSUELO CASTILLO ANGULO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140560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De Servicios Generales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CARLOS ANDRES CORTES MOSQUERA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198434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De Servicios Generales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LUZ RUBI MUÑOZ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140527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De Servicios Generales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CARLOS ARIAS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361653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Auxiliar De Servicios Generales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JAMES GUILLERMO CUBILLOS BORRERO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090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764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263362" y="0"/>
            <a:ext cx="3856554" cy="339991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1"/>
            <a:ext cx="3958168" cy="339991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481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309542" y="-93138"/>
            <a:ext cx="3750733" cy="349305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93137"/>
            <a:ext cx="3958168" cy="349305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5843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309542" y="-93138"/>
            <a:ext cx="3750733" cy="349305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93137"/>
            <a:ext cx="3958168" cy="349305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6375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GRACIAS POR SU ATENCIÓN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BEFC28-9781-D12E-97E7-63E2F01AF514}"/>
              </a:ext>
            </a:extLst>
          </p:cNvPr>
          <p:cNvSpPr txBox="1"/>
          <p:nvPr/>
        </p:nvSpPr>
        <p:spPr>
          <a:xfrm>
            <a:off x="8686079" y="6083808"/>
            <a:ext cx="348687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500" b="0" i="0" dirty="0">
                <a:solidFill>
                  <a:srgbClr val="D9D9D9"/>
                </a:solidFill>
                <a:effectLst/>
                <a:hlinkClick r:id="rId3"/>
              </a:rPr>
              <a:t>https://ielopezp.edu.co</a:t>
            </a:r>
            <a:endParaRPr lang="es-CO" sz="2500" dirty="0"/>
          </a:p>
        </p:txBody>
      </p:sp>
    </p:spTree>
    <p:extLst>
      <p:ext uri="{BB962C8B-B14F-4D97-AF65-F5344CB8AC3E}">
        <p14:creationId xmlns:p14="http://schemas.microsoft.com/office/powerpoint/2010/main" val="3439936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5EAECF-CE7B-4B79-B92E-675FF70E6C56}"/>
              </a:ext>
            </a:extLst>
          </p:cNvPr>
          <p:cNvSpPr txBox="1"/>
          <p:nvPr/>
        </p:nvSpPr>
        <p:spPr>
          <a:xfrm>
            <a:off x="4114804" y="518614"/>
            <a:ext cx="65240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/>
              <a:t>ESTRATEGIAS DE ACCESO Y PERMANENCIA</a:t>
            </a:r>
            <a:endParaRPr lang="es-CO" sz="2600" b="1" dirty="0"/>
          </a:p>
        </p:txBody>
      </p:sp>
      <p:sp>
        <p:nvSpPr>
          <p:cNvPr id="10" name="Google Shape;143;p21">
            <a:extLst>
              <a:ext uri="{FF2B5EF4-FFF2-40B4-BE49-F238E27FC236}">
                <a16:creationId xmlns:a16="http://schemas.microsoft.com/office/drawing/2014/main" id="{18676B93-4CB0-419D-98A6-9934BC6620A8}"/>
              </a:ext>
            </a:extLst>
          </p:cNvPr>
          <p:cNvSpPr txBox="1">
            <a:spLocks/>
          </p:cNvSpPr>
          <p:nvPr/>
        </p:nvSpPr>
        <p:spPr>
          <a:xfrm>
            <a:off x="4800608" y="1119643"/>
            <a:ext cx="6524019" cy="38327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>
                <a:solidFill>
                  <a:srgbClr val="202124"/>
                </a:solidFill>
                <a:latin typeface="+mj-lt"/>
              </a:rPr>
              <a:t>Las estrategias de Acceso y permanencia buscan reducir los niveles de deserción escolar, siendo la deserción estudiantil es un fenómeno que deriva de múltiples causas, así las cosas los servicios que ofrece la institución educativa a sus estudiantes se convierten en las mejores herramientas para el acceso y la permanencia de la población escolar. </a:t>
            </a:r>
          </a:p>
        </p:txBody>
      </p:sp>
      <p:sp>
        <p:nvSpPr>
          <p:cNvPr id="11" name="Google Shape;143;p21">
            <a:extLst>
              <a:ext uri="{FF2B5EF4-FFF2-40B4-BE49-F238E27FC236}">
                <a16:creationId xmlns:a16="http://schemas.microsoft.com/office/drawing/2014/main" id="{BAEDE20B-9FAE-4888-BE96-0A1135776C92}"/>
              </a:ext>
            </a:extLst>
          </p:cNvPr>
          <p:cNvSpPr txBox="1">
            <a:spLocks/>
          </p:cNvSpPr>
          <p:nvPr/>
        </p:nvSpPr>
        <p:spPr>
          <a:xfrm>
            <a:off x="5647439" y="3728137"/>
            <a:ext cx="5754904" cy="24801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b="1" u="sng" dirty="0">
                <a:solidFill>
                  <a:srgbClr val="202124"/>
                </a:solidFill>
                <a:latin typeface="+mj-lt"/>
              </a:rPr>
              <a:t>PAE</a:t>
            </a:r>
            <a:r>
              <a:rPr lang="es-ES" dirty="0">
                <a:solidFill>
                  <a:srgbClr val="202124"/>
                </a:solidFill>
                <a:latin typeface="+mj-lt"/>
              </a:rPr>
              <a:t>: Programa de Alimentación Escolar es una iniciativa está pensada para combatir el hambre y la deserción escolar. El programa cubre a toda la población de la Institución, Se cumple a cabalidad con la entrega del complemento alimentario, y se recuerda que el PAE no es un desayuno, ni un almuerzo y no suple la alimentación del hogar.</a:t>
            </a:r>
          </a:p>
          <a:p>
            <a:pPr algn="just">
              <a:spcBef>
                <a:spcPts val="600"/>
              </a:spcBef>
            </a:pPr>
            <a:r>
              <a:rPr lang="es-ES" dirty="0">
                <a:solidFill>
                  <a:srgbClr val="202124"/>
                </a:solidFill>
                <a:latin typeface="Google Sans"/>
              </a:rPr>
              <a:t> 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9667E62-FE6B-4784-ACF5-612E7ED3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2" y="5949217"/>
            <a:ext cx="2669502" cy="7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6D0D835A-9DBC-419C-9389-A382DE468663}"/>
              </a:ext>
            </a:extLst>
          </p:cNvPr>
          <p:cNvSpPr txBox="1">
            <a:spLocks/>
          </p:cNvSpPr>
          <p:nvPr/>
        </p:nvSpPr>
        <p:spPr>
          <a:xfrm>
            <a:off x="4920662" y="1341731"/>
            <a:ext cx="6567293" cy="24347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3200" b="1" dirty="0">
                <a:solidFill>
                  <a:srgbClr val="202124"/>
                </a:solidFill>
                <a:latin typeface="+mj-lt"/>
              </a:rPr>
              <a:t>RUTA ESCOLAR: </a:t>
            </a:r>
            <a:r>
              <a:rPr lang="es-MX" sz="3200" dirty="0">
                <a:solidFill>
                  <a:srgbClr val="202124"/>
                </a:solidFill>
                <a:latin typeface="+mj-lt"/>
              </a:rPr>
              <a:t>Se adelantaron tres (3) reuniones con los encargados de la estrategia, a fin de incrementar los cupos de transporte escolar y que todas y todos los estudiantes que requieran de esta estrategia pudieran ser beneficiarios, hoy se cuenta con 736 cupos.</a:t>
            </a:r>
          </a:p>
        </p:txBody>
      </p:sp>
    </p:spTree>
    <p:extLst>
      <p:ext uri="{BB962C8B-B14F-4D97-AF65-F5344CB8AC3E}">
        <p14:creationId xmlns:p14="http://schemas.microsoft.com/office/powerpoint/2010/main" val="104613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CD4120A9-88CA-4CE8-872D-0806412D3B1C}"/>
              </a:ext>
            </a:extLst>
          </p:cNvPr>
          <p:cNvSpPr txBox="1">
            <a:spLocks/>
          </p:cNvSpPr>
          <p:nvPr/>
        </p:nvSpPr>
        <p:spPr>
          <a:xfrm>
            <a:off x="4948280" y="889923"/>
            <a:ext cx="6449522" cy="24347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3000" b="1">
                <a:solidFill>
                  <a:srgbClr val="202124"/>
                </a:solidFill>
                <a:latin typeface="+mj-lt"/>
              </a:rPr>
              <a:t>INCLUSION ESCOLAR: </a:t>
            </a:r>
            <a:r>
              <a:rPr lang="es-MX" sz="3000">
                <a:solidFill>
                  <a:srgbClr val="202124"/>
                </a:solidFill>
                <a:latin typeface="+mj-lt"/>
              </a:rPr>
              <a:t>La educación inclusiva, permite el reconocimiento de las necesidades educativas de la población estudiantil, aportando una visión crítica de las características propias, dando lugar a cambios relevantes en el sistema educativo que posibilitan el acceso, la ampliación de cobertura, el ofrecimiento de una educación de calidad, dando lugar a la eliminación de barreras físicas y sociales que se tejen alrededor de la misma</a:t>
            </a:r>
            <a:r>
              <a:rPr lang="es-MX" sz="3000"/>
              <a:t>.</a:t>
            </a:r>
            <a:endParaRPr lang="es-MX" sz="30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239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00570B64-D9AD-4F81-9C37-B728E7F6E023}"/>
              </a:ext>
            </a:extLst>
          </p:cNvPr>
          <p:cNvSpPr txBox="1">
            <a:spLocks/>
          </p:cNvSpPr>
          <p:nvPr/>
        </p:nvSpPr>
        <p:spPr>
          <a:xfrm>
            <a:off x="5115590" y="432512"/>
            <a:ext cx="5678961" cy="23584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600" b="1" dirty="0">
                <a:solidFill>
                  <a:srgbClr val="202124"/>
                </a:solidFill>
                <a:latin typeface="+mj-lt"/>
              </a:rPr>
              <a:t>INCLUSION ESCOLAR:</a:t>
            </a:r>
          </a:p>
          <a:p>
            <a:pPr algn="just"/>
            <a:endParaRPr lang="es-MX" sz="2600" b="1" dirty="0">
              <a:solidFill>
                <a:srgbClr val="202124"/>
              </a:solidFill>
              <a:latin typeface="+mj-lt"/>
            </a:endParaRPr>
          </a:p>
          <a:p>
            <a:pPr marL="514350" indent="-514350" algn="just">
              <a:buAutoNum type="arabicPeriod"/>
            </a:pPr>
            <a:r>
              <a:rPr lang="es-MX" sz="2600" b="1" dirty="0">
                <a:solidFill>
                  <a:srgbClr val="202124"/>
                </a:solidFill>
                <a:latin typeface="+mj-lt"/>
              </a:rPr>
              <a:t>Cumplimiento al Decreto 1421 de 2017: </a:t>
            </a:r>
            <a:r>
              <a:rPr lang="es-MX" sz="2600" dirty="0">
                <a:latin typeface="+mj-lt"/>
              </a:rPr>
              <a:t>Se realiza seguimiento y acompañamiento a 25 estudiantes con discapacidad, capacidad y/o talentos excepcionales, que cobijan el decreto 1421 con la Profesional de Apoyo Zair Elisa Mosquera.</a:t>
            </a:r>
          </a:p>
          <a:p>
            <a:pPr algn="just"/>
            <a:r>
              <a:rPr lang="es-MX" sz="2600" b="1" dirty="0">
                <a:solidFill>
                  <a:srgbClr val="202124"/>
                </a:solidFill>
                <a:latin typeface="+mj-lt"/>
              </a:rPr>
              <a:t>2. Cumplimiento Ley 1620 de 2013: </a:t>
            </a:r>
            <a:r>
              <a:rPr lang="es-MX" sz="2600" dirty="0">
                <a:latin typeface="+mj-lt"/>
              </a:rPr>
              <a:t>Se realiza seguimiento y acompañamiento a 60 estudiantes que requieren de la ruta de atención integral, que cobija la ley 1620, con la Profesional Psicosocial Juan David Rojas.</a:t>
            </a:r>
            <a:endParaRPr lang="es-CO" sz="2600" dirty="0">
              <a:latin typeface="+mj-lt"/>
            </a:endParaRPr>
          </a:p>
          <a:p>
            <a:pPr algn="just"/>
            <a:endParaRPr lang="es-MX" sz="2600" b="1" dirty="0">
              <a:solidFill>
                <a:srgbClr val="202124"/>
              </a:solidFill>
              <a:latin typeface="+mj-lt"/>
            </a:endParaRPr>
          </a:p>
          <a:p>
            <a:pPr algn="just"/>
            <a:endParaRPr lang="es-MX" sz="2600" b="1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502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ED379BF1-F035-41CD-B650-34D1B28E3FD3}"/>
              </a:ext>
            </a:extLst>
          </p:cNvPr>
          <p:cNvSpPr txBox="1">
            <a:spLocks/>
          </p:cNvSpPr>
          <p:nvPr/>
        </p:nvSpPr>
        <p:spPr>
          <a:xfrm>
            <a:off x="4930591" y="1315535"/>
            <a:ext cx="6647515" cy="3372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algn="just"/>
            <a:r>
              <a:rPr lang="es-MX" sz="2800" b="1" dirty="0">
                <a:solidFill>
                  <a:srgbClr val="202124"/>
                </a:solidFill>
                <a:latin typeface="+mj-lt"/>
              </a:rPr>
              <a:t>Modalidades de educación Media de carácter Técnico con Especialidades en: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Comercio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: </a:t>
            </a:r>
            <a:r>
              <a:rPr lang="es-MX" sz="2800" dirty="0">
                <a:solidFill>
                  <a:srgbClr val="202124"/>
                </a:solidFill>
                <a:latin typeface="+mj-lt"/>
              </a:rPr>
              <a:t>Especialidad en Asistencia Administrativa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.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Industria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: </a:t>
            </a:r>
            <a:r>
              <a:rPr lang="es-MX" sz="2800" dirty="0">
                <a:solidFill>
                  <a:srgbClr val="202124"/>
                </a:solidFill>
                <a:latin typeface="+mj-lt"/>
              </a:rPr>
              <a:t>Especialidad en Diseño y elaboración de muebles 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Instalaciones eléctricas residenciales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 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Especialidad en Mantenimiento electrónico para equipos domésticos y de Pequeña industria</a:t>
            </a:r>
            <a:r>
              <a:rPr lang="es-MX" sz="2800" dirty="0">
                <a:solidFill>
                  <a:srgbClr val="202124"/>
                </a:solidFill>
                <a:latin typeface="+mj-lt"/>
              </a:rPr>
              <a:t>.</a:t>
            </a:r>
            <a:endParaRPr lang="es-MX" sz="2800" u="sng" dirty="0">
              <a:solidFill>
                <a:srgbClr val="202124"/>
              </a:solidFill>
              <a:latin typeface="+mj-lt"/>
            </a:endParaRPr>
          </a:p>
          <a:p>
            <a:pPr marL="76200" algn="just"/>
            <a:endParaRPr lang="es-MX" sz="2800" b="1" u="sng" dirty="0">
              <a:solidFill>
                <a:srgbClr val="202124"/>
              </a:solidFill>
              <a:latin typeface="+mj-lt"/>
            </a:endParaRP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endParaRPr lang="es-MX" sz="2800" b="1" dirty="0">
              <a:solidFill>
                <a:srgbClr val="202124"/>
              </a:solidFill>
              <a:latin typeface="+mj-lt"/>
            </a:endParaRPr>
          </a:p>
          <a:p>
            <a:pPr marL="76200" algn="just"/>
            <a:endParaRPr lang="es-MX" sz="28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64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E08D41-BB29-913B-6B45-689C8BA797BE}"/>
              </a:ext>
            </a:extLst>
          </p:cNvPr>
          <p:cNvSpPr txBox="1"/>
          <p:nvPr/>
        </p:nvSpPr>
        <p:spPr>
          <a:xfrm>
            <a:off x="4289400" y="1402643"/>
            <a:ext cx="73114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200" dirty="0">
                <a:latin typeface="Book Antiqua" panose="02040602050305030304" pitchFamily="18" charset="0"/>
              </a:rPr>
              <a:t>El </a:t>
            </a:r>
            <a:r>
              <a:rPr lang="es-ES" sz="2200" b="1" dirty="0">
                <a:latin typeface="Book Antiqua" panose="02040602050305030304" pitchFamily="18" charset="0"/>
              </a:rPr>
              <a:t>gobierno escolar</a:t>
            </a:r>
            <a:r>
              <a:rPr lang="es-ES" sz="2200" dirty="0">
                <a:latin typeface="Book Antiqua" panose="02040602050305030304" pitchFamily="18" charset="0"/>
              </a:rPr>
              <a:t> es una herramienta muy valiosa para fomentar la participación, la democracia y la ciudadanía en las escuelas. Al involucrar a todos los miembros de la comunidad educativa, se contribuye a crear un ambiente de aprendizaje más significativo y enriquecedor.</a:t>
            </a:r>
            <a:endParaRPr lang="es-CO" sz="2200" dirty="0">
              <a:latin typeface="Book Antiqua" panose="02040602050305030304" pitchFamily="18" charset="0"/>
            </a:endParaRPr>
          </a:p>
        </p:txBody>
      </p:sp>
      <p:sp>
        <p:nvSpPr>
          <p:cNvPr id="5" name="Google Shape;104;p16">
            <a:extLst>
              <a:ext uri="{FF2B5EF4-FFF2-40B4-BE49-F238E27FC236}">
                <a16:creationId xmlns:a16="http://schemas.microsoft.com/office/drawing/2014/main" id="{1E99368C-292D-5006-DFCE-2798B1A4E79B}"/>
              </a:ext>
            </a:extLst>
          </p:cNvPr>
          <p:cNvSpPr txBox="1">
            <a:spLocks/>
          </p:cNvSpPr>
          <p:nvPr/>
        </p:nvSpPr>
        <p:spPr>
          <a:xfrm>
            <a:off x="3621984" y="473806"/>
            <a:ext cx="6856564" cy="8794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000" b="1" dirty="0"/>
              <a:t>GESTION DIRECTIVA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141FB3-1566-BDD7-812D-4325FED44D0F}"/>
              </a:ext>
            </a:extLst>
          </p:cNvPr>
          <p:cNvSpPr txBox="1"/>
          <p:nvPr/>
        </p:nvSpPr>
        <p:spPr>
          <a:xfrm>
            <a:off x="4781001" y="5030699"/>
            <a:ext cx="1739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Contralor </a:t>
            </a:r>
          </a:p>
          <a:p>
            <a:pPr algn="ctr"/>
            <a:r>
              <a:rPr lang="es-MX" sz="2000" b="1" dirty="0"/>
              <a:t>Escolar</a:t>
            </a:r>
            <a:endParaRPr lang="es-CO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B6905C-7885-2544-CD9D-E58B8F090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7" t="52319"/>
          <a:stretch/>
        </p:blipFill>
        <p:spPr>
          <a:xfrm>
            <a:off x="9409161" y="3636226"/>
            <a:ext cx="1557261" cy="13115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8C97B70-2AD3-7410-F974-CA2CE1606402}"/>
              </a:ext>
            </a:extLst>
          </p:cNvPr>
          <p:cNvSpPr txBox="1"/>
          <p:nvPr/>
        </p:nvSpPr>
        <p:spPr>
          <a:xfrm>
            <a:off x="8681326" y="5004941"/>
            <a:ext cx="277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Personera</a:t>
            </a:r>
            <a:endParaRPr lang="es-CO" sz="20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3A208F-3498-4334-AEA6-F33273ADD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714" y="3636226"/>
            <a:ext cx="1492577" cy="13115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496DCA-944C-4546-8551-AF226F450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946" y="3636226"/>
            <a:ext cx="1371791" cy="135273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CF38D1F-0E31-4823-B73D-10544C600862}"/>
              </a:ext>
            </a:extLst>
          </p:cNvPr>
          <p:cNvSpPr txBox="1"/>
          <p:nvPr/>
        </p:nvSpPr>
        <p:spPr>
          <a:xfrm>
            <a:off x="6892151" y="5006337"/>
            <a:ext cx="1739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Representante Consejo Directivo 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2284191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3231</Words>
  <Application>Microsoft Office PowerPoint</Application>
  <PresentationFormat>Panorámica</PresentationFormat>
  <Paragraphs>410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Book Antiqua</vt:lpstr>
      <vt:lpstr>Bookman Old Style</vt:lpstr>
      <vt:lpstr>Calibri</vt:lpstr>
      <vt:lpstr>Calibri Light</vt:lpstr>
      <vt:lpstr>Google Sans</vt:lpstr>
      <vt:lpstr>Verdana</vt:lpstr>
      <vt:lpstr>Tema de Office</vt:lpstr>
      <vt:lpstr>INFORME DE GESTION Y RENDICION DE CUENTAS - AÑO 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TOMA DE INVENTARIO ACTIVOS FIJOS</dc:title>
  <dc:creator>User</dc:creator>
  <cp:lastModifiedBy>User</cp:lastModifiedBy>
  <cp:revision>61</cp:revision>
  <dcterms:created xsi:type="dcterms:W3CDTF">2024-04-03T16:34:20Z</dcterms:created>
  <dcterms:modified xsi:type="dcterms:W3CDTF">2025-02-19T21:52:12Z</dcterms:modified>
</cp:coreProperties>
</file>