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62" r:id="rId9"/>
    <p:sldId id="285" r:id="rId10"/>
    <p:sldId id="286" r:id="rId11"/>
    <p:sldId id="263" r:id="rId12"/>
    <p:sldId id="264" r:id="rId13"/>
    <p:sldId id="297" r:id="rId14"/>
    <p:sldId id="267" r:id="rId15"/>
    <p:sldId id="290" r:id="rId16"/>
    <p:sldId id="291" r:id="rId17"/>
    <p:sldId id="302" r:id="rId18"/>
    <p:sldId id="303" r:id="rId19"/>
    <p:sldId id="289" r:id="rId20"/>
    <p:sldId id="284" r:id="rId21"/>
    <p:sldId id="280" r:id="rId22"/>
    <p:sldId id="292" r:id="rId23"/>
    <p:sldId id="269" r:id="rId24"/>
    <p:sldId id="270" r:id="rId25"/>
    <p:sldId id="271" r:id="rId26"/>
    <p:sldId id="298" r:id="rId27"/>
    <p:sldId id="281" r:id="rId28"/>
    <p:sldId id="282" r:id="rId29"/>
    <p:sldId id="283" r:id="rId30"/>
    <p:sldId id="299" r:id="rId31"/>
    <p:sldId id="277" r:id="rId32"/>
    <p:sldId id="278" r:id="rId33"/>
    <p:sldId id="296" r:id="rId34"/>
    <p:sldId id="304" r:id="rId35"/>
    <p:sldId id="276" r:id="rId36"/>
    <p:sldId id="295" r:id="rId37"/>
    <p:sldId id="300" r:id="rId38"/>
    <p:sldId id="301" r:id="rId39"/>
    <p:sldId id="293" r:id="rId4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138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RENDICION%20DE%20CUENTAS%202025%20ALP\PARA%20ELABORAR%20IFGT\EFICIENCIA%20INTERNA%20ALP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RENDICION%20DE%20CUENTAS%202025%20ALP\PARA%20ELABORAR%20IFGT\EFICIENCIA%20INTERNA%20ALP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RELACION DE MATRICULA AÑO LECTIVO 2025 - ALP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CONSOLIDADO!$E$2</c:f>
              <c:strCache>
                <c:ptCount val="1"/>
                <c:pt idx="0">
                  <c:v>N° ESTUDIANTES MATRICULA
INICIAL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CONSOLIDADO!$E$3:$E$9</c:f>
              <c:numCache>
                <c:formatCode>General</c:formatCode>
                <c:ptCount val="7"/>
                <c:pt idx="0">
                  <c:v>299</c:v>
                </c:pt>
                <c:pt idx="1">
                  <c:v>460</c:v>
                </c:pt>
                <c:pt idx="2">
                  <c:v>342</c:v>
                </c:pt>
                <c:pt idx="3">
                  <c:v>192</c:v>
                </c:pt>
                <c:pt idx="4">
                  <c:v>403</c:v>
                </c:pt>
                <c:pt idx="5">
                  <c:v>239</c:v>
                </c:pt>
                <c:pt idx="6">
                  <c:v>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5-4FF2-90AA-BE3B93A72514}"/>
            </c:ext>
          </c:extLst>
        </c:ser>
        <c:ser>
          <c:idx val="1"/>
          <c:order val="1"/>
          <c:tx>
            <c:strRef>
              <c:f>CONSOLIDADO!$F$2</c:f>
              <c:strCache>
                <c:ptCount val="1"/>
                <c:pt idx="0">
                  <c:v>N°
ESTUDIANTES MATRICULA FINAL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CONSOLIDADO!$F$3:$F$9</c:f>
              <c:numCache>
                <c:formatCode>General</c:formatCode>
                <c:ptCount val="7"/>
                <c:pt idx="0">
                  <c:v>277</c:v>
                </c:pt>
                <c:pt idx="1">
                  <c:v>429</c:v>
                </c:pt>
                <c:pt idx="2">
                  <c:v>303</c:v>
                </c:pt>
                <c:pt idx="3">
                  <c:v>179</c:v>
                </c:pt>
                <c:pt idx="4">
                  <c:v>370</c:v>
                </c:pt>
                <c:pt idx="5">
                  <c:v>212</c:v>
                </c:pt>
                <c:pt idx="6">
                  <c:v>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5-4FF2-90AA-BE3B93A72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7639743"/>
        <c:axId val="937638783"/>
        <c:axId val="0"/>
      </c:bar3DChart>
      <c:catAx>
        <c:axId val="93763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7638783"/>
        <c:crosses val="autoZero"/>
        <c:auto val="1"/>
        <c:lblAlgn val="ctr"/>
        <c:lblOffset val="100"/>
        <c:noMultiLvlLbl val="0"/>
      </c:catAx>
      <c:valAx>
        <c:axId val="93763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7639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COMPORTAMIENTO</a:t>
            </a:r>
            <a:r>
              <a:rPr lang="es-CO" b="1" baseline="0"/>
              <a:t> DE LA MATRICULA AÑO LECTIVO 2025 </a:t>
            </a:r>
          </a:p>
          <a:p>
            <a:pPr>
              <a:defRPr b="1"/>
            </a:pPr>
            <a:r>
              <a:rPr lang="es-CO" b="1" baseline="0"/>
              <a:t>I.E. ALFONSO LOPEZ PUMAREJO CALI</a:t>
            </a:r>
            <a:endParaRPr lang="es-CO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CONSOLIDADO!$G$2</c:f>
              <c:strCache>
                <c:ptCount val="1"/>
                <c:pt idx="0">
                  <c:v>N°
NÍTIDOS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CONSOLIDADO!$G$3:$G$9</c:f>
              <c:numCache>
                <c:formatCode>General</c:formatCode>
                <c:ptCount val="7"/>
                <c:pt idx="0">
                  <c:v>264</c:v>
                </c:pt>
                <c:pt idx="1">
                  <c:v>417</c:v>
                </c:pt>
                <c:pt idx="2">
                  <c:v>278</c:v>
                </c:pt>
                <c:pt idx="3">
                  <c:v>177</c:v>
                </c:pt>
                <c:pt idx="4">
                  <c:v>317</c:v>
                </c:pt>
                <c:pt idx="6">
                  <c:v>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3-42AF-B0FF-6B6E1EE250FE}"/>
            </c:ext>
          </c:extLst>
        </c:ser>
        <c:ser>
          <c:idx val="1"/>
          <c:order val="1"/>
          <c:tx>
            <c:strRef>
              <c:f>CONSOLIDADO!$H$2</c:f>
              <c:strCache>
                <c:ptCount val="1"/>
                <c:pt idx="0">
                  <c:v>N°
APROBADOS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CONSOLIDADO!$H$3:$H$9</c:f>
              <c:numCache>
                <c:formatCode>General</c:formatCode>
                <c:ptCount val="7"/>
                <c:pt idx="0">
                  <c:v>264</c:v>
                </c:pt>
                <c:pt idx="1">
                  <c:v>417</c:v>
                </c:pt>
                <c:pt idx="2">
                  <c:v>278</c:v>
                </c:pt>
                <c:pt idx="3">
                  <c:v>177</c:v>
                </c:pt>
                <c:pt idx="4">
                  <c:v>317</c:v>
                </c:pt>
                <c:pt idx="5">
                  <c:v>212</c:v>
                </c:pt>
                <c:pt idx="6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3-42AF-B0FF-6B6E1EE250FE}"/>
            </c:ext>
          </c:extLst>
        </c:ser>
        <c:ser>
          <c:idx val="2"/>
          <c:order val="2"/>
          <c:tx>
            <c:strRef>
              <c:f>CONSOLIDADO!$I$2</c:f>
              <c:strCache>
                <c:ptCount val="1"/>
                <c:pt idx="0">
                  <c:v>N°
REPROBADOS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CONSOLIDADO!$I$3:$I$9</c:f>
              <c:numCache>
                <c:formatCode>General</c:formatCode>
                <c:ptCount val="7"/>
                <c:pt idx="0">
                  <c:v>13</c:v>
                </c:pt>
                <c:pt idx="1">
                  <c:v>11</c:v>
                </c:pt>
                <c:pt idx="2">
                  <c:v>27</c:v>
                </c:pt>
                <c:pt idx="3">
                  <c:v>2</c:v>
                </c:pt>
                <c:pt idx="4">
                  <c:v>54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43-42AF-B0FF-6B6E1EE250FE}"/>
            </c:ext>
          </c:extLst>
        </c:ser>
        <c:ser>
          <c:idx val="3"/>
          <c:order val="3"/>
          <c:tx>
            <c:strRef>
              <c:f>CONSOLIDADO!$J$2</c:f>
              <c:strCache>
                <c:ptCount val="1"/>
                <c:pt idx="0">
                  <c:v>N° DESERTORES</c:v>
                </c:pt>
              </c:strCache>
            </c:strRef>
          </c:tx>
          <c:spPr>
            <a:solidFill>
              <a:srgbClr val="FF66FF"/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CONSOLIDADO!$J$3:$J$9</c:f>
              <c:numCache>
                <c:formatCode>General</c:formatCode>
                <c:ptCount val="7"/>
                <c:pt idx="0">
                  <c:v>9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43-42AF-B0FF-6B6E1EE250FE}"/>
            </c:ext>
          </c:extLst>
        </c:ser>
        <c:ser>
          <c:idx val="4"/>
          <c:order val="4"/>
          <c:tx>
            <c:strRef>
              <c:f>CONSOLIDADO!$K$2</c:f>
              <c:strCache>
                <c:ptCount val="1"/>
                <c:pt idx="0">
                  <c:v>N°
RETIRADOS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CONSOLIDADO!$D$3:$D$9</c:f>
              <c:strCache>
                <c:ptCount val="7"/>
                <c:pt idx="0">
                  <c:v>Central Provivienda</c:v>
                </c:pt>
                <c:pt idx="1">
                  <c:v>Rafael Pombo</c:v>
                </c:pt>
                <c:pt idx="2">
                  <c:v>Principal "Obrera"</c:v>
                </c:pt>
                <c:pt idx="3">
                  <c:v>Purificación 
Trujillo (AM)</c:v>
                </c:pt>
                <c:pt idx="4">
                  <c:v>Farallones (AM)</c:v>
                </c:pt>
                <c:pt idx="5">
                  <c:v>Purificación 
Trujillo (PM)</c:v>
                </c:pt>
                <c:pt idx="6">
                  <c:v>Farallones (PM)</c:v>
                </c:pt>
              </c:strCache>
            </c:strRef>
          </c:cat>
          <c:val>
            <c:numRef>
              <c:f>CONSOLIDADO!$K$3:$K$9</c:f>
              <c:numCache>
                <c:formatCode>General</c:formatCode>
                <c:ptCount val="7"/>
                <c:pt idx="0">
                  <c:v>13</c:v>
                </c:pt>
                <c:pt idx="1">
                  <c:v>29</c:v>
                </c:pt>
                <c:pt idx="2">
                  <c:v>25</c:v>
                </c:pt>
                <c:pt idx="3">
                  <c:v>10</c:v>
                </c:pt>
                <c:pt idx="4">
                  <c:v>27</c:v>
                </c:pt>
                <c:pt idx="5">
                  <c:v>17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43-42AF-B0FF-6B6E1EE25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7606975"/>
        <c:axId val="997605535"/>
        <c:axId val="0"/>
      </c:bar3DChart>
      <c:catAx>
        <c:axId val="99760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605535"/>
        <c:crosses val="autoZero"/>
        <c:auto val="1"/>
        <c:lblAlgn val="ctr"/>
        <c:lblOffset val="100"/>
        <c:noMultiLvlLbl val="0"/>
      </c:catAx>
      <c:valAx>
        <c:axId val="997605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606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8215900581717E-2"/>
          <c:y val="0.88541606558130026"/>
          <c:w val="0.9765999921679045"/>
          <c:h val="0.112132953553526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222D-A66B-49F8-A940-6C456444991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C072F1F-02B9-433D-97C3-37C09EACE34D}">
      <dgm:prSet phldrT="[Texto]"/>
      <dgm:spPr/>
      <dgm:t>
        <a:bodyPr/>
        <a:lstStyle/>
        <a:p>
          <a:pPr algn="ctr"/>
          <a:r>
            <a:rPr lang="es-CO" dirty="0"/>
            <a:t>INGRESOS</a:t>
          </a:r>
        </a:p>
      </dgm:t>
    </dgm:pt>
    <dgm:pt modelId="{5DD79B1B-3FC1-47E8-805F-421B15FD8B62}" type="parTrans" cxnId="{104F7BE8-0873-4AB9-80EF-0564B87E59F2}">
      <dgm:prSet/>
      <dgm:spPr/>
      <dgm:t>
        <a:bodyPr/>
        <a:lstStyle/>
        <a:p>
          <a:pPr algn="ctr"/>
          <a:endParaRPr lang="es-CO"/>
        </a:p>
      </dgm:t>
    </dgm:pt>
    <dgm:pt modelId="{A84465A3-DBD4-4FC6-871F-C3EB5A22A6DE}" type="sibTrans" cxnId="{104F7BE8-0873-4AB9-80EF-0564B87E59F2}">
      <dgm:prSet/>
      <dgm:spPr/>
      <dgm:t>
        <a:bodyPr/>
        <a:lstStyle/>
        <a:p>
          <a:pPr algn="ctr"/>
          <a:endParaRPr lang="es-CO"/>
        </a:p>
      </dgm:t>
    </dgm:pt>
    <dgm:pt modelId="{89904B20-EB32-475F-93AE-D53D19CA20EB}">
      <dgm:prSet phldrT="[Texto]"/>
      <dgm:spPr/>
      <dgm:t>
        <a:bodyPr/>
        <a:lstStyle/>
        <a:p>
          <a:pPr algn="ctr"/>
          <a:r>
            <a:rPr lang="es-CO" dirty="0"/>
            <a:t>Presupuesto definitivo </a:t>
          </a:r>
        </a:p>
        <a:p>
          <a:pPr algn="ctr"/>
          <a:r>
            <a:rPr lang="es-CO" dirty="0"/>
            <a:t>$321.511.642</a:t>
          </a:r>
        </a:p>
      </dgm:t>
    </dgm:pt>
    <dgm:pt modelId="{1627B459-099D-4F6B-A6B6-592FAC457927}" type="parTrans" cxnId="{62ADEB3F-CE03-4B5E-A80F-F893E26F8A3C}">
      <dgm:prSet/>
      <dgm:spPr/>
      <dgm:t>
        <a:bodyPr/>
        <a:lstStyle/>
        <a:p>
          <a:pPr algn="ctr"/>
          <a:endParaRPr lang="es-CO"/>
        </a:p>
      </dgm:t>
    </dgm:pt>
    <dgm:pt modelId="{2E21BCFB-3DAC-407E-B331-028FA3FD6B09}" type="sibTrans" cxnId="{62ADEB3F-CE03-4B5E-A80F-F893E26F8A3C}">
      <dgm:prSet/>
      <dgm:spPr/>
      <dgm:t>
        <a:bodyPr/>
        <a:lstStyle/>
        <a:p>
          <a:pPr algn="ctr"/>
          <a:endParaRPr lang="es-CO"/>
        </a:p>
      </dgm:t>
    </dgm:pt>
    <dgm:pt modelId="{2B648812-09C1-4130-8849-DCD01BE084CC}">
      <dgm:prSet phldrT="[Texto]"/>
      <dgm:spPr/>
      <dgm:t>
        <a:bodyPr/>
        <a:lstStyle/>
        <a:p>
          <a:pPr algn="ctr"/>
          <a:r>
            <a:rPr lang="es-CO" dirty="0"/>
            <a:t>Recaudos</a:t>
          </a:r>
        </a:p>
        <a:p>
          <a:pPr algn="ctr"/>
          <a:r>
            <a:rPr lang="es-CO" dirty="0"/>
            <a:t>$331.014.764</a:t>
          </a:r>
        </a:p>
      </dgm:t>
    </dgm:pt>
    <dgm:pt modelId="{6A5042C1-211A-40CA-9CB1-FF9415BF98E9}" type="parTrans" cxnId="{8EA79383-A4E3-45CC-A191-F8A490AB1EF3}">
      <dgm:prSet/>
      <dgm:spPr/>
      <dgm:t>
        <a:bodyPr/>
        <a:lstStyle/>
        <a:p>
          <a:pPr algn="ctr"/>
          <a:endParaRPr lang="es-CO"/>
        </a:p>
      </dgm:t>
    </dgm:pt>
    <dgm:pt modelId="{19DCBB44-1B81-4166-BB45-D5A6E453BDC6}" type="sibTrans" cxnId="{8EA79383-A4E3-45CC-A191-F8A490AB1EF3}">
      <dgm:prSet/>
      <dgm:spPr/>
      <dgm:t>
        <a:bodyPr/>
        <a:lstStyle/>
        <a:p>
          <a:pPr algn="ctr"/>
          <a:endParaRPr lang="es-CO"/>
        </a:p>
      </dgm:t>
    </dgm:pt>
    <dgm:pt modelId="{EBBD70D9-220B-44BB-87B4-AC2F5DEFB31B}">
      <dgm:prSet phldrT="[Texto]"/>
      <dgm:spPr/>
      <dgm:t>
        <a:bodyPr/>
        <a:lstStyle/>
        <a:p>
          <a:pPr algn="ctr"/>
          <a:r>
            <a:rPr lang="es-CO" dirty="0"/>
            <a:t>103%  de ejecución</a:t>
          </a:r>
        </a:p>
      </dgm:t>
    </dgm:pt>
    <dgm:pt modelId="{89E04D95-90F7-4FBE-BEDD-201D937CEC73}" type="parTrans" cxnId="{CF94B398-FA6C-4798-8691-62B46132FB8C}">
      <dgm:prSet/>
      <dgm:spPr/>
      <dgm:t>
        <a:bodyPr/>
        <a:lstStyle/>
        <a:p>
          <a:pPr algn="ctr"/>
          <a:endParaRPr lang="es-CO"/>
        </a:p>
      </dgm:t>
    </dgm:pt>
    <dgm:pt modelId="{C56BD6A3-EF85-44AB-B16E-E3633EECA797}" type="sibTrans" cxnId="{CF94B398-FA6C-4798-8691-62B46132FB8C}">
      <dgm:prSet/>
      <dgm:spPr/>
      <dgm:t>
        <a:bodyPr/>
        <a:lstStyle/>
        <a:p>
          <a:pPr algn="ctr"/>
          <a:endParaRPr lang="es-CO"/>
        </a:p>
      </dgm:t>
    </dgm:pt>
    <dgm:pt modelId="{5DDCC8A3-8767-48ED-8EAF-11AD6D1C488B}" type="pres">
      <dgm:prSet presAssocID="{3AAC222D-A66B-49F8-A940-6C456444991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4B022DD-B34C-4A3F-B413-DAA1EBBB2F23}" type="pres">
      <dgm:prSet presAssocID="{BC072F1F-02B9-433D-97C3-37C09EACE34D}" presName="root1" presStyleCnt="0"/>
      <dgm:spPr/>
    </dgm:pt>
    <dgm:pt modelId="{FDBF1DD0-D6BA-496D-8C26-CBFE70806C4A}" type="pres">
      <dgm:prSet presAssocID="{BC072F1F-02B9-433D-97C3-37C09EACE34D}" presName="LevelOneTextNode" presStyleLbl="node0" presStyleIdx="0" presStyleCnt="1">
        <dgm:presLayoutVars>
          <dgm:chPref val="3"/>
        </dgm:presLayoutVars>
      </dgm:prSet>
      <dgm:spPr/>
    </dgm:pt>
    <dgm:pt modelId="{69D554E3-8268-421F-B93B-1A071A15AAB4}" type="pres">
      <dgm:prSet presAssocID="{BC072F1F-02B9-433D-97C3-37C09EACE34D}" presName="level2hierChild" presStyleCnt="0"/>
      <dgm:spPr/>
    </dgm:pt>
    <dgm:pt modelId="{0B070F8C-984E-4FC9-850D-5EECD86F65AE}" type="pres">
      <dgm:prSet presAssocID="{1627B459-099D-4F6B-A6B6-592FAC457927}" presName="conn2-1" presStyleLbl="parChTrans1D2" presStyleIdx="0" presStyleCnt="3"/>
      <dgm:spPr/>
    </dgm:pt>
    <dgm:pt modelId="{406843EE-AD65-430C-AD7B-37758BFEA993}" type="pres">
      <dgm:prSet presAssocID="{1627B459-099D-4F6B-A6B6-592FAC457927}" presName="connTx" presStyleLbl="parChTrans1D2" presStyleIdx="0" presStyleCnt="3"/>
      <dgm:spPr/>
    </dgm:pt>
    <dgm:pt modelId="{538654C3-A092-48C9-AD68-72C06CC2C6C8}" type="pres">
      <dgm:prSet presAssocID="{89904B20-EB32-475F-93AE-D53D19CA20EB}" presName="root2" presStyleCnt="0"/>
      <dgm:spPr/>
    </dgm:pt>
    <dgm:pt modelId="{F9CA1070-3FA1-418F-9A71-1FBF94BF00A9}" type="pres">
      <dgm:prSet presAssocID="{89904B20-EB32-475F-93AE-D53D19CA20EB}" presName="LevelTwoTextNode" presStyleLbl="node2" presStyleIdx="0" presStyleCnt="3">
        <dgm:presLayoutVars>
          <dgm:chPref val="3"/>
        </dgm:presLayoutVars>
      </dgm:prSet>
      <dgm:spPr/>
    </dgm:pt>
    <dgm:pt modelId="{3A76CFD4-FA2D-47E6-B9B7-69326DDCCAEB}" type="pres">
      <dgm:prSet presAssocID="{89904B20-EB32-475F-93AE-D53D19CA20EB}" presName="level3hierChild" presStyleCnt="0"/>
      <dgm:spPr/>
    </dgm:pt>
    <dgm:pt modelId="{9C6050DB-4660-4135-9A97-AC895F758DD8}" type="pres">
      <dgm:prSet presAssocID="{6A5042C1-211A-40CA-9CB1-FF9415BF98E9}" presName="conn2-1" presStyleLbl="parChTrans1D2" presStyleIdx="1" presStyleCnt="3"/>
      <dgm:spPr/>
    </dgm:pt>
    <dgm:pt modelId="{3099C140-CFA5-4BCE-BD85-104B2524DC60}" type="pres">
      <dgm:prSet presAssocID="{6A5042C1-211A-40CA-9CB1-FF9415BF98E9}" presName="connTx" presStyleLbl="parChTrans1D2" presStyleIdx="1" presStyleCnt="3"/>
      <dgm:spPr/>
    </dgm:pt>
    <dgm:pt modelId="{96FF0066-D451-49AB-B217-CC9A24EB337D}" type="pres">
      <dgm:prSet presAssocID="{2B648812-09C1-4130-8849-DCD01BE084CC}" presName="root2" presStyleCnt="0"/>
      <dgm:spPr/>
    </dgm:pt>
    <dgm:pt modelId="{9F450175-9BD8-4B21-B50C-2B8513420CE7}" type="pres">
      <dgm:prSet presAssocID="{2B648812-09C1-4130-8849-DCD01BE084CC}" presName="LevelTwoTextNode" presStyleLbl="node2" presStyleIdx="1" presStyleCnt="3">
        <dgm:presLayoutVars>
          <dgm:chPref val="3"/>
        </dgm:presLayoutVars>
      </dgm:prSet>
      <dgm:spPr/>
    </dgm:pt>
    <dgm:pt modelId="{019A3FA9-08AF-4756-B1B1-689E79C15D30}" type="pres">
      <dgm:prSet presAssocID="{2B648812-09C1-4130-8849-DCD01BE084CC}" presName="level3hierChild" presStyleCnt="0"/>
      <dgm:spPr/>
    </dgm:pt>
    <dgm:pt modelId="{6FD35F05-24F8-4C1F-AADD-123661759A15}" type="pres">
      <dgm:prSet presAssocID="{89E04D95-90F7-4FBE-BEDD-201D937CEC73}" presName="conn2-1" presStyleLbl="parChTrans1D2" presStyleIdx="2" presStyleCnt="3"/>
      <dgm:spPr/>
    </dgm:pt>
    <dgm:pt modelId="{2E9B0D35-9B6E-42E1-B484-44F06C864763}" type="pres">
      <dgm:prSet presAssocID="{89E04D95-90F7-4FBE-BEDD-201D937CEC73}" presName="connTx" presStyleLbl="parChTrans1D2" presStyleIdx="2" presStyleCnt="3"/>
      <dgm:spPr/>
    </dgm:pt>
    <dgm:pt modelId="{F937429B-B2B7-43F6-AB13-6A286A6C9703}" type="pres">
      <dgm:prSet presAssocID="{EBBD70D9-220B-44BB-87B4-AC2F5DEFB31B}" presName="root2" presStyleCnt="0"/>
      <dgm:spPr/>
    </dgm:pt>
    <dgm:pt modelId="{3ACA0565-09C4-41BF-BC75-1EB3BFE35BC3}" type="pres">
      <dgm:prSet presAssocID="{EBBD70D9-220B-44BB-87B4-AC2F5DEFB31B}" presName="LevelTwoTextNode" presStyleLbl="node2" presStyleIdx="2" presStyleCnt="3">
        <dgm:presLayoutVars>
          <dgm:chPref val="3"/>
        </dgm:presLayoutVars>
      </dgm:prSet>
      <dgm:spPr/>
    </dgm:pt>
    <dgm:pt modelId="{B18FEC14-8178-4708-8AFC-426D9D8CC9A0}" type="pres">
      <dgm:prSet presAssocID="{EBBD70D9-220B-44BB-87B4-AC2F5DEFB31B}" presName="level3hierChild" presStyleCnt="0"/>
      <dgm:spPr/>
    </dgm:pt>
  </dgm:ptLst>
  <dgm:cxnLst>
    <dgm:cxn modelId="{C739D41A-E56A-4695-A702-242E99CD39A3}" type="presOf" srcId="{1627B459-099D-4F6B-A6B6-592FAC457927}" destId="{406843EE-AD65-430C-AD7B-37758BFEA993}" srcOrd="1" destOrd="0" presId="urn:microsoft.com/office/officeart/2008/layout/HorizontalMultiLevelHierarchy"/>
    <dgm:cxn modelId="{85F6D833-872A-4246-B6DD-6CB5B9F4631B}" type="presOf" srcId="{89904B20-EB32-475F-93AE-D53D19CA20EB}" destId="{F9CA1070-3FA1-418F-9A71-1FBF94BF00A9}" srcOrd="0" destOrd="0" presId="urn:microsoft.com/office/officeart/2008/layout/HorizontalMultiLevelHierarchy"/>
    <dgm:cxn modelId="{62ADEB3F-CE03-4B5E-A80F-F893E26F8A3C}" srcId="{BC072F1F-02B9-433D-97C3-37C09EACE34D}" destId="{89904B20-EB32-475F-93AE-D53D19CA20EB}" srcOrd="0" destOrd="0" parTransId="{1627B459-099D-4F6B-A6B6-592FAC457927}" sibTransId="{2E21BCFB-3DAC-407E-B331-028FA3FD6B09}"/>
    <dgm:cxn modelId="{1ED8C050-BBED-44F0-932B-D9905F3B4FC5}" type="presOf" srcId="{2B648812-09C1-4130-8849-DCD01BE084CC}" destId="{9F450175-9BD8-4B21-B50C-2B8513420CE7}" srcOrd="0" destOrd="0" presId="urn:microsoft.com/office/officeart/2008/layout/HorizontalMultiLevelHierarchy"/>
    <dgm:cxn modelId="{8EA79383-A4E3-45CC-A191-F8A490AB1EF3}" srcId="{BC072F1F-02B9-433D-97C3-37C09EACE34D}" destId="{2B648812-09C1-4130-8849-DCD01BE084CC}" srcOrd="1" destOrd="0" parTransId="{6A5042C1-211A-40CA-9CB1-FF9415BF98E9}" sibTransId="{19DCBB44-1B81-4166-BB45-D5A6E453BDC6}"/>
    <dgm:cxn modelId="{8ECB0788-3967-423A-84DA-AFBD60992C7F}" type="presOf" srcId="{6A5042C1-211A-40CA-9CB1-FF9415BF98E9}" destId="{9C6050DB-4660-4135-9A97-AC895F758DD8}" srcOrd="0" destOrd="0" presId="urn:microsoft.com/office/officeart/2008/layout/HorizontalMultiLevelHierarchy"/>
    <dgm:cxn modelId="{CF94B398-FA6C-4798-8691-62B46132FB8C}" srcId="{BC072F1F-02B9-433D-97C3-37C09EACE34D}" destId="{EBBD70D9-220B-44BB-87B4-AC2F5DEFB31B}" srcOrd="2" destOrd="0" parTransId="{89E04D95-90F7-4FBE-BEDD-201D937CEC73}" sibTransId="{C56BD6A3-EF85-44AB-B16E-E3633EECA797}"/>
    <dgm:cxn modelId="{EB8D069E-73B8-4AD0-8617-237F1B9391C0}" type="presOf" srcId="{6A5042C1-211A-40CA-9CB1-FF9415BF98E9}" destId="{3099C140-CFA5-4BCE-BD85-104B2524DC60}" srcOrd="1" destOrd="0" presId="urn:microsoft.com/office/officeart/2008/layout/HorizontalMultiLevelHierarchy"/>
    <dgm:cxn modelId="{2F93BAAE-4D99-47DB-A91C-81B434889F1B}" type="presOf" srcId="{BC072F1F-02B9-433D-97C3-37C09EACE34D}" destId="{FDBF1DD0-D6BA-496D-8C26-CBFE70806C4A}" srcOrd="0" destOrd="0" presId="urn:microsoft.com/office/officeart/2008/layout/HorizontalMultiLevelHierarchy"/>
    <dgm:cxn modelId="{B57937C5-B5D6-4297-AC3F-BE53917DE63A}" type="presOf" srcId="{89E04D95-90F7-4FBE-BEDD-201D937CEC73}" destId="{2E9B0D35-9B6E-42E1-B484-44F06C864763}" srcOrd="1" destOrd="0" presId="urn:microsoft.com/office/officeart/2008/layout/HorizontalMultiLevelHierarchy"/>
    <dgm:cxn modelId="{EFB79EC7-B072-476D-8BF8-83401BDF63BB}" type="presOf" srcId="{3AAC222D-A66B-49F8-A940-6C456444991B}" destId="{5DDCC8A3-8767-48ED-8EAF-11AD6D1C488B}" srcOrd="0" destOrd="0" presId="urn:microsoft.com/office/officeart/2008/layout/HorizontalMultiLevelHierarchy"/>
    <dgm:cxn modelId="{8DFE4ED4-6C58-4CBD-A6AF-3795D36C187A}" type="presOf" srcId="{EBBD70D9-220B-44BB-87B4-AC2F5DEFB31B}" destId="{3ACA0565-09C4-41BF-BC75-1EB3BFE35BC3}" srcOrd="0" destOrd="0" presId="urn:microsoft.com/office/officeart/2008/layout/HorizontalMultiLevelHierarchy"/>
    <dgm:cxn modelId="{0FF89AE2-D6F0-4F5C-8F8B-ADC92ADD4F71}" type="presOf" srcId="{89E04D95-90F7-4FBE-BEDD-201D937CEC73}" destId="{6FD35F05-24F8-4C1F-AADD-123661759A15}" srcOrd="0" destOrd="0" presId="urn:microsoft.com/office/officeart/2008/layout/HorizontalMultiLevelHierarchy"/>
    <dgm:cxn modelId="{104F7BE8-0873-4AB9-80EF-0564B87E59F2}" srcId="{3AAC222D-A66B-49F8-A940-6C456444991B}" destId="{BC072F1F-02B9-433D-97C3-37C09EACE34D}" srcOrd="0" destOrd="0" parTransId="{5DD79B1B-3FC1-47E8-805F-421B15FD8B62}" sibTransId="{A84465A3-DBD4-4FC6-871F-C3EB5A22A6DE}"/>
    <dgm:cxn modelId="{C6C7E4F0-812B-4250-99B9-9EE39B6BE40B}" type="presOf" srcId="{1627B459-099D-4F6B-A6B6-592FAC457927}" destId="{0B070F8C-984E-4FC9-850D-5EECD86F65AE}" srcOrd="0" destOrd="0" presId="urn:microsoft.com/office/officeart/2008/layout/HorizontalMultiLevelHierarchy"/>
    <dgm:cxn modelId="{E2AB05A4-C420-40F7-91B2-462C37E8FEDE}" type="presParOf" srcId="{5DDCC8A3-8767-48ED-8EAF-11AD6D1C488B}" destId="{14B022DD-B34C-4A3F-B413-DAA1EBBB2F23}" srcOrd="0" destOrd="0" presId="urn:microsoft.com/office/officeart/2008/layout/HorizontalMultiLevelHierarchy"/>
    <dgm:cxn modelId="{FF8FF2FB-7E2B-448D-9BC3-CA61D75C9BDD}" type="presParOf" srcId="{14B022DD-B34C-4A3F-B413-DAA1EBBB2F23}" destId="{FDBF1DD0-D6BA-496D-8C26-CBFE70806C4A}" srcOrd="0" destOrd="0" presId="urn:microsoft.com/office/officeart/2008/layout/HorizontalMultiLevelHierarchy"/>
    <dgm:cxn modelId="{6E90ABD1-0559-45BD-A14C-E6CD2EC2767D}" type="presParOf" srcId="{14B022DD-B34C-4A3F-B413-DAA1EBBB2F23}" destId="{69D554E3-8268-421F-B93B-1A071A15AAB4}" srcOrd="1" destOrd="0" presId="urn:microsoft.com/office/officeart/2008/layout/HorizontalMultiLevelHierarchy"/>
    <dgm:cxn modelId="{27EF8F7F-5B1A-4045-9BC7-81D4E302F210}" type="presParOf" srcId="{69D554E3-8268-421F-B93B-1A071A15AAB4}" destId="{0B070F8C-984E-4FC9-850D-5EECD86F65AE}" srcOrd="0" destOrd="0" presId="urn:microsoft.com/office/officeart/2008/layout/HorizontalMultiLevelHierarchy"/>
    <dgm:cxn modelId="{62F86565-E028-466E-9E5D-C4A146333E5C}" type="presParOf" srcId="{0B070F8C-984E-4FC9-850D-5EECD86F65AE}" destId="{406843EE-AD65-430C-AD7B-37758BFEA993}" srcOrd="0" destOrd="0" presId="urn:microsoft.com/office/officeart/2008/layout/HorizontalMultiLevelHierarchy"/>
    <dgm:cxn modelId="{E1EF720D-9458-4EC3-8510-8A5A38C76480}" type="presParOf" srcId="{69D554E3-8268-421F-B93B-1A071A15AAB4}" destId="{538654C3-A092-48C9-AD68-72C06CC2C6C8}" srcOrd="1" destOrd="0" presId="urn:microsoft.com/office/officeart/2008/layout/HorizontalMultiLevelHierarchy"/>
    <dgm:cxn modelId="{2F37167D-BC3A-4209-99D8-120BD7725EFF}" type="presParOf" srcId="{538654C3-A092-48C9-AD68-72C06CC2C6C8}" destId="{F9CA1070-3FA1-418F-9A71-1FBF94BF00A9}" srcOrd="0" destOrd="0" presId="urn:microsoft.com/office/officeart/2008/layout/HorizontalMultiLevelHierarchy"/>
    <dgm:cxn modelId="{7E125B7D-74F2-4F53-8F35-413A31609D40}" type="presParOf" srcId="{538654C3-A092-48C9-AD68-72C06CC2C6C8}" destId="{3A76CFD4-FA2D-47E6-B9B7-69326DDCCAEB}" srcOrd="1" destOrd="0" presId="urn:microsoft.com/office/officeart/2008/layout/HorizontalMultiLevelHierarchy"/>
    <dgm:cxn modelId="{24A50711-D322-4DB2-92DB-33CA9C8846BD}" type="presParOf" srcId="{69D554E3-8268-421F-B93B-1A071A15AAB4}" destId="{9C6050DB-4660-4135-9A97-AC895F758DD8}" srcOrd="2" destOrd="0" presId="urn:microsoft.com/office/officeart/2008/layout/HorizontalMultiLevelHierarchy"/>
    <dgm:cxn modelId="{32F0AE42-8566-46FB-BEE6-6A36E8449196}" type="presParOf" srcId="{9C6050DB-4660-4135-9A97-AC895F758DD8}" destId="{3099C140-CFA5-4BCE-BD85-104B2524DC60}" srcOrd="0" destOrd="0" presId="urn:microsoft.com/office/officeart/2008/layout/HorizontalMultiLevelHierarchy"/>
    <dgm:cxn modelId="{5AAA3301-1778-46DA-9640-7677540789C4}" type="presParOf" srcId="{69D554E3-8268-421F-B93B-1A071A15AAB4}" destId="{96FF0066-D451-49AB-B217-CC9A24EB337D}" srcOrd="3" destOrd="0" presId="urn:microsoft.com/office/officeart/2008/layout/HorizontalMultiLevelHierarchy"/>
    <dgm:cxn modelId="{94D3B669-8E97-4104-BADC-7852DBC9297D}" type="presParOf" srcId="{96FF0066-D451-49AB-B217-CC9A24EB337D}" destId="{9F450175-9BD8-4B21-B50C-2B8513420CE7}" srcOrd="0" destOrd="0" presId="urn:microsoft.com/office/officeart/2008/layout/HorizontalMultiLevelHierarchy"/>
    <dgm:cxn modelId="{20E105E7-035D-42E2-96B9-9A5419F3ADF3}" type="presParOf" srcId="{96FF0066-D451-49AB-B217-CC9A24EB337D}" destId="{019A3FA9-08AF-4756-B1B1-689E79C15D30}" srcOrd="1" destOrd="0" presId="urn:microsoft.com/office/officeart/2008/layout/HorizontalMultiLevelHierarchy"/>
    <dgm:cxn modelId="{B24B94E9-6F68-4DF5-B54F-DE7DC36A7697}" type="presParOf" srcId="{69D554E3-8268-421F-B93B-1A071A15AAB4}" destId="{6FD35F05-24F8-4C1F-AADD-123661759A15}" srcOrd="4" destOrd="0" presId="urn:microsoft.com/office/officeart/2008/layout/HorizontalMultiLevelHierarchy"/>
    <dgm:cxn modelId="{6C0544E8-F137-4C8E-A363-1E270079B356}" type="presParOf" srcId="{6FD35F05-24F8-4C1F-AADD-123661759A15}" destId="{2E9B0D35-9B6E-42E1-B484-44F06C864763}" srcOrd="0" destOrd="0" presId="urn:microsoft.com/office/officeart/2008/layout/HorizontalMultiLevelHierarchy"/>
    <dgm:cxn modelId="{FDC9FCE7-9230-4D8D-9CD0-B315CDB86B76}" type="presParOf" srcId="{69D554E3-8268-421F-B93B-1A071A15AAB4}" destId="{F937429B-B2B7-43F6-AB13-6A286A6C9703}" srcOrd="5" destOrd="0" presId="urn:microsoft.com/office/officeart/2008/layout/HorizontalMultiLevelHierarchy"/>
    <dgm:cxn modelId="{DD7BF1BD-BF02-495D-B966-40BD8E758D23}" type="presParOf" srcId="{F937429B-B2B7-43F6-AB13-6A286A6C9703}" destId="{3ACA0565-09C4-41BF-BC75-1EB3BFE35BC3}" srcOrd="0" destOrd="0" presId="urn:microsoft.com/office/officeart/2008/layout/HorizontalMultiLevelHierarchy"/>
    <dgm:cxn modelId="{A6B74652-706E-40E6-98C3-3929BA951532}" type="presParOf" srcId="{F937429B-B2B7-43F6-AB13-6A286A6C9703}" destId="{B18FEC14-8178-4708-8AFC-426D9D8CC9A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64F09-AB6E-49F2-941C-39C27E2D97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6423746-A0E8-4309-9A68-D8EDB38F3F7D}">
      <dgm:prSet phldrT="[Texto]"/>
      <dgm:spPr/>
      <dgm:t>
        <a:bodyPr/>
        <a:lstStyle/>
        <a:p>
          <a:r>
            <a:rPr lang="es-CO"/>
            <a:t>FUNCIONAMIENTO $188.644.943</a:t>
          </a:r>
        </a:p>
      </dgm:t>
    </dgm:pt>
    <dgm:pt modelId="{74904094-A0A1-4FB6-B60D-6B9FA69AAED0}" type="parTrans" cxnId="{53461C86-81FF-4938-BB70-323176B7F624}">
      <dgm:prSet/>
      <dgm:spPr/>
      <dgm:t>
        <a:bodyPr/>
        <a:lstStyle/>
        <a:p>
          <a:endParaRPr lang="es-CO"/>
        </a:p>
      </dgm:t>
    </dgm:pt>
    <dgm:pt modelId="{41B3EAFB-BE29-47A1-B8E5-33DECC444A1E}" type="sibTrans" cxnId="{53461C86-81FF-4938-BB70-323176B7F624}">
      <dgm:prSet/>
      <dgm:spPr/>
      <dgm:t>
        <a:bodyPr/>
        <a:lstStyle/>
        <a:p>
          <a:endParaRPr lang="es-CO"/>
        </a:p>
      </dgm:t>
    </dgm:pt>
    <dgm:pt modelId="{451DBCC2-FA7C-4039-8F89-0CE95D46E11F}">
      <dgm:prSet phldrT="[Texto]"/>
      <dgm:spPr/>
      <dgm:t>
        <a:bodyPr/>
        <a:lstStyle/>
        <a:p>
          <a:r>
            <a:rPr lang="es-CO"/>
            <a:t>INVERSIÓN $120.680.173</a:t>
          </a:r>
        </a:p>
      </dgm:t>
    </dgm:pt>
    <dgm:pt modelId="{8680A963-3D85-402C-BBFB-28C06B87ADB6}" type="parTrans" cxnId="{E005611E-7A9F-4B5E-B90B-0DF4D12FEC77}">
      <dgm:prSet/>
      <dgm:spPr/>
      <dgm:t>
        <a:bodyPr/>
        <a:lstStyle/>
        <a:p>
          <a:endParaRPr lang="es-CO"/>
        </a:p>
      </dgm:t>
    </dgm:pt>
    <dgm:pt modelId="{C605BD3C-810E-4287-BFB1-DF63415E35E0}" type="sibTrans" cxnId="{E005611E-7A9F-4B5E-B90B-0DF4D12FEC77}">
      <dgm:prSet/>
      <dgm:spPr/>
      <dgm:t>
        <a:bodyPr/>
        <a:lstStyle/>
        <a:p>
          <a:endParaRPr lang="es-CO"/>
        </a:p>
      </dgm:t>
    </dgm:pt>
    <dgm:pt modelId="{295FF46C-B160-46AB-A615-A10AC40F53F0}">
      <dgm:prSet phldrT="[Texto]"/>
      <dgm:spPr/>
      <dgm:t>
        <a:bodyPr/>
        <a:lstStyle/>
        <a:p>
          <a:r>
            <a:rPr lang="es-CO"/>
            <a:t> EJECUCIÓN 96%</a:t>
          </a:r>
        </a:p>
      </dgm:t>
    </dgm:pt>
    <dgm:pt modelId="{32505B86-984D-4419-9262-678005023EB1}" type="parTrans" cxnId="{F923CECC-97E0-4D75-A819-B35E4440E7EC}">
      <dgm:prSet/>
      <dgm:spPr/>
      <dgm:t>
        <a:bodyPr/>
        <a:lstStyle/>
        <a:p>
          <a:endParaRPr lang="es-CO"/>
        </a:p>
      </dgm:t>
    </dgm:pt>
    <dgm:pt modelId="{0E15EE74-FBF4-415D-A361-99AED05DCF45}" type="sibTrans" cxnId="{F923CECC-97E0-4D75-A819-B35E4440E7EC}">
      <dgm:prSet/>
      <dgm:spPr/>
      <dgm:t>
        <a:bodyPr/>
        <a:lstStyle/>
        <a:p>
          <a:endParaRPr lang="es-CO"/>
        </a:p>
      </dgm:t>
    </dgm:pt>
    <dgm:pt modelId="{651D7859-AD01-47B9-8122-A91BC25F87AF}" type="pres">
      <dgm:prSet presAssocID="{7F964F09-AB6E-49F2-941C-39C27E2D9704}" presName="linear" presStyleCnt="0">
        <dgm:presLayoutVars>
          <dgm:dir/>
          <dgm:animLvl val="lvl"/>
          <dgm:resizeHandles val="exact"/>
        </dgm:presLayoutVars>
      </dgm:prSet>
      <dgm:spPr/>
    </dgm:pt>
    <dgm:pt modelId="{77C7BADB-9526-4552-827C-CAADD4D5B613}" type="pres">
      <dgm:prSet presAssocID="{E6423746-A0E8-4309-9A68-D8EDB38F3F7D}" presName="parentLin" presStyleCnt="0"/>
      <dgm:spPr/>
    </dgm:pt>
    <dgm:pt modelId="{10E5BCBF-A61D-44D4-A52D-D5DB93240B61}" type="pres">
      <dgm:prSet presAssocID="{E6423746-A0E8-4309-9A68-D8EDB38F3F7D}" presName="parentLeftMargin" presStyleLbl="node1" presStyleIdx="0" presStyleCnt="3"/>
      <dgm:spPr/>
    </dgm:pt>
    <dgm:pt modelId="{146468BE-A765-4499-BB6E-4BDBB453F8FA}" type="pres">
      <dgm:prSet presAssocID="{E6423746-A0E8-4309-9A68-D8EDB38F3F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283467-C3FA-4971-850C-E263D06C6268}" type="pres">
      <dgm:prSet presAssocID="{E6423746-A0E8-4309-9A68-D8EDB38F3F7D}" presName="negativeSpace" presStyleCnt="0"/>
      <dgm:spPr/>
    </dgm:pt>
    <dgm:pt modelId="{3A5BECC1-7A8F-476C-87DB-1D0140CDEE07}" type="pres">
      <dgm:prSet presAssocID="{E6423746-A0E8-4309-9A68-D8EDB38F3F7D}" presName="childText" presStyleLbl="conFgAcc1" presStyleIdx="0" presStyleCnt="3" custLinFactY="-621071" custLinFactNeighborX="1250" custLinFactNeighborY="-700000">
        <dgm:presLayoutVars>
          <dgm:bulletEnabled val="1"/>
        </dgm:presLayoutVars>
      </dgm:prSet>
      <dgm:spPr/>
    </dgm:pt>
    <dgm:pt modelId="{0486111D-2BC3-47F2-BA6C-B4807B6E7358}" type="pres">
      <dgm:prSet presAssocID="{41B3EAFB-BE29-47A1-B8E5-33DECC444A1E}" presName="spaceBetweenRectangles" presStyleCnt="0"/>
      <dgm:spPr/>
    </dgm:pt>
    <dgm:pt modelId="{C576ECB4-CA4C-46B8-9A26-D2E0B4997B84}" type="pres">
      <dgm:prSet presAssocID="{451DBCC2-FA7C-4039-8F89-0CE95D46E11F}" presName="parentLin" presStyleCnt="0"/>
      <dgm:spPr/>
    </dgm:pt>
    <dgm:pt modelId="{05DBFF07-F221-48CB-8D50-A81679ECDD18}" type="pres">
      <dgm:prSet presAssocID="{451DBCC2-FA7C-4039-8F89-0CE95D46E11F}" presName="parentLeftMargin" presStyleLbl="node1" presStyleIdx="0" presStyleCnt="3"/>
      <dgm:spPr/>
    </dgm:pt>
    <dgm:pt modelId="{E70D4F29-427B-445F-9A52-62AE24BBAB1C}" type="pres">
      <dgm:prSet presAssocID="{451DBCC2-FA7C-4039-8F89-0CE95D46E1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471EA5-7906-4E2D-8344-05B80E2D8424}" type="pres">
      <dgm:prSet presAssocID="{451DBCC2-FA7C-4039-8F89-0CE95D46E11F}" presName="negativeSpace" presStyleCnt="0"/>
      <dgm:spPr/>
    </dgm:pt>
    <dgm:pt modelId="{A66BAAA3-CA77-40EA-94AD-3DFEEFC1F48F}" type="pres">
      <dgm:prSet presAssocID="{451DBCC2-FA7C-4039-8F89-0CE95D46E11F}" presName="childText" presStyleLbl="conFgAcc1" presStyleIdx="1" presStyleCnt="3">
        <dgm:presLayoutVars>
          <dgm:bulletEnabled val="1"/>
        </dgm:presLayoutVars>
      </dgm:prSet>
      <dgm:spPr/>
    </dgm:pt>
    <dgm:pt modelId="{D8E8877C-7B61-47F1-B60C-DF6C1CD3F11C}" type="pres">
      <dgm:prSet presAssocID="{C605BD3C-810E-4287-BFB1-DF63415E35E0}" presName="spaceBetweenRectangles" presStyleCnt="0"/>
      <dgm:spPr/>
    </dgm:pt>
    <dgm:pt modelId="{9D92689A-C15E-46DC-8469-1E52EBC77038}" type="pres">
      <dgm:prSet presAssocID="{295FF46C-B160-46AB-A615-A10AC40F53F0}" presName="parentLin" presStyleCnt="0"/>
      <dgm:spPr/>
    </dgm:pt>
    <dgm:pt modelId="{C6D9664F-A7F6-4037-A1AC-05E33571C224}" type="pres">
      <dgm:prSet presAssocID="{295FF46C-B160-46AB-A615-A10AC40F53F0}" presName="parentLeftMargin" presStyleLbl="node1" presStyleIdx="1" presStyleCnt="3"/>
      <dgm:spPr/>
    </dgm:pt>
    <dgm:pt modelId="{1787869D-E611-452B-9525-DDBB5CE623F3}" type="pres">
      <dgm:prSet presAssocID="{295FF46C-B160-46AB-A615-A10AC40F53F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2E143BE-C79F-43FE-BDF9-6DD0352572EF}" type="pres">
      <dgm:prSet presAssocID="{295FF46C-B160-46AB-A615-A10AC40F53F0}" presName="negativeSpace" presStyleCnt="0"/>
      <dgm:spPr/>
    </dgm:pt>
    <dgm:pt modelId="{D77B29EF-E439-4EC6-B1FC-FAD4D473167B}" type="pres">
      <dgm:prSet presAssocID="{295FF46C-B160-46AB-A615-A10AC40F53F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C1C7B07-FBDD-4738-8330-FF3E8488BE6D}" type="presOf" srcId="{E6423746-A0E8-4309-9A68-D8EDB38F3F7D}" destId="{10E5BCBF-A61D-44D4-A52D-D5DB93240B61}" srcOrd="0" destOrd="0" presId="urn:microsoft.com/office/officeart/2005/8/layout/list1"/>
    <dgm:cxn modelId="{E005611E-7A9F-4B5E-B90B-0DF4D12FEC77}" srcId="{7F964F09-AB6E-49F2-941C-39C27E2D9704}" destId="{451DBCC2-FA7C-4039-8F89-0CE95D46E11F}" srcOrd="1" destOrd="0" parTransId="{8680A963-3D85-402C-BBFB-28C06B87ADB6}" sibTransId="{C605BD3C-810E-4287-BFB1-DF63415E35E0}"/>
    <dgm:cxn modelId="{73CE0629-5DA3-4908-91EA-274CE0A8BE41}" type="presOf" srcId="{E6423746-A0E8-4309-9A68-D8EDB38F3F7D}" destId="{146468BE-A765-4499-BB6E-4BDBB453F8FA}" srcOrd="1" destOrd="0" presId="urn:microsoft.com/office/officeart/2005/8/layout/list1"/>
    <dgm:cxn modelId="{B7436E29-72BD-4002-A333-CBAFDA48B24F}" type="presOf" srcId="{295FF46C-B160-46AB-A615-A10AC40F53F0}" destId="{1787869D-E611-452B-9525-DDBB5CE623F3}" srcOrd="1" destOrd="0" presId="urn:microsoft.com/office/officeart/2005/8/layout/list1"/>
    <dgm:cxn modelId="{5FE53540-DCF1-4171-B4AE-B0757E7E2699}" type="presOf" srcId="{7F964F09-AB6E-49F2-941C-39C27E2D9704}" destId="{651D7859-AD01-47B9-8122-A91BC25F87AF}" srcOrd="0" destOrd="0" presId="urn:microsoft.com/office/officeart/2005/8/layout/list1"/>
    <dgm:cxn modelId="{CBA70367-7329-4902-83AF-27B88F2961BA}" type="presOf" srcId="{451DBCC2-FA7C-4039-8F89-0CE95D46E11F}" destId="{05DBFF07-F221-48CB-8D50-A81679ECDD18}" srcOrd="0" destOrd="0" presId="urn:microsoft.com/office/officeart/2005/8/layout/list1"/>
    <dgm:cxn modelId="{53461C86-81FF-4938-BB70-323176B7F624}" srcId="{7F964F09-AB6E-49F2-941C-39C27E2D9704}" destId="{E6423746-A0E8-4309-9A68-D8EDB38F3F7D}" srcOrd="0" destOrd="0" parTransId="{74904094-A0A1-4FB6-B60D-6B9FA69AAED0}" sibTransId="{41B3EAFB-BE29-47A1-B8E5-33DECC444A1E}"/>
    <dgm:cxn modelId="{89D3DD9F-C830-4826-8BA0-ED3ED9F2EE8D}" type="presOf" srcId="{295FF46C-B160-46AB-A615-A10AC40F53F0}" destId="{C6D9664F-A7F6-4037-A1AC-05E33571C224}" srcOrd="0" destOrd="0" presId="urn:microsoft.com/office/officeart/2005/8/layout/list1"/>
    <dgm:cxn modelId="{0E16C2C2-CCD0-403D-93F7-0BE4F95DAAFC}" type="presOf" srcId="{451DBCC2-FA7C-4039-8F89-0CE95D46E11F}" destId="{E70D4F29-427B-445F-9A52-62AE24BBAB1C}" srcOrd="1" destOrd="0" presId="urn:microsoft.com/office/officeart/2005/8/layout/list1"/>
    <dgm:cxn modelId="{F923CECC-97E0-4D75-A819-B35E4440E7EC}" srcId="{7F964F09-AB6E-49F2-941C-39C27E2D9704}" destId="{295FF46C-B160-46AB-A615-A10AC40F53F0}" srcOrd="2" destOrd="0" parTransId="{32505B86-984D-4419-9262-678005023EB1}" sibTransId="{0E15EE74-FBF4-415D-A361-99AED05DCF45}"/>
    <dgm:cxn modelId="{79E4D3FA-5A39-415D-93FC-D5328DD4639B}" type="presParOf" srcId="{651D7859-AD01-47B9-8122-A91BC25F87AF}" destId="{77C7BADB-9526-4552-827C-CAADD4D5B613}" srcOrd="0" destOrd="0" presId="urn:microsoft.com/office/officeart/2005/8/layout/list1"/>
    <dgm:cxn modelId="{D92A313B-DB51-420B-9388-9D0672AB70DA}" type="presParOf" srcId="{77C7BADB-9526-4552-827C-CAADD4D5B613}" destId="{10E5BCBF-A61D-44D4-A52D-D5DB93240B61}" srcOrd="0" destOrd="0" presId="urn:microsoft.com/office/officeart/2005/8/layout/list1"/>
    <dgm:cxn modelId="{0455209F-D2BF-4DCD-A0A4-B163F852C32F}" type="presParOf" srcId="{77C7BADB-9526-4552-827C-CAADD4D5B613}" destId="{146468BE-A765-4499-BB6E-4BDBB453F8FA}" srcOrd="1" destOrd="0" presId="urn:microsoft.com/office/officeart/2005/8/layout/list1"/>
    <dgm:cxn modelId="{BE1E4759-D0B9-4C2C-8BF7-4097AE8ACBD9}" type="presParOf" srcId="{651D7859-AD01-47B9-8122-A91BC25F87AF}" destId="{8F283467-C3FA-4971-850C-E263D06C6268}" srcOrd="1" destOrd="0" presId="urn:microsoft.com/office/officeart/2005/8/layout/list1"/>
    <dgm:cxn modelId="{93C16C0D-80B4-4402-8F85-E52E40F987E9}" type="presParOf" srcId="{651D7859-AD01-47B9-8122-A91BC25F87AF}" destId="{3A5BECC1-7A8F-476C-87DB-1D0140CDEE07}" srcOrd="2" destOrd="0" presId="urn:microsoft.com/office/officeart/2005/8/layout/list1"/>
    <dgm:cxn modelId="{A839EF76-46E3-4B02-AE24-1E25DAF881D5}" type="presParOf" srcId="{651D7859-AD01-47B9-8122-A91BC25F87AF}" destId="{0486111D-2BC3-47F2-BA6C-B4807B6E7358}" srcOrd="3" destOrd="0" presId="urn:microsoft.com/office/officeart/2005/8/layout/list1"/>
    <dgm:cxn modelId="{50DB4896-4B6A-4DB5-B6F9-9948552D3349}" type="presParOf" srcId="{651D7859-AD01-47B9-8122-A91BC25F87AF}" destId="{C576ECB4-CA4C-46B8-9A26-D2E0B4997B84}" srcOrd="4" destOrd="0" presId="urn:microsoft.com/office/officeart/2005/8/layout/list1"/>
    <dgm:cxn modelId="{BF3BC6A6-9030-4935-AAA8-A71727BBE738}" type="presParOf" srcId="{C576ECB4-CA4C-46B8-9A26-D2E0B4997B84}" destId="{05DBFF07-F221-48CB-8D50-A81679ECDD18}" srcOrd="0" destOrd="0" presId="urn:microsoft.com/office/officeart/2005/8/layout/list1"/>
    <dgm:cxn modelId="{AFF09C3D-CC8B-417A-BEF3-8847BE59906B}" type="presParOf" srcId="{C576ECB4-CA4C-46B8-9A26-D2E0B4997B84}" destId="{E70D4F29-427B-445F-9A52-62AE24BBAB1C}" srcOrd="1" destOrd="0" presId="urn:microsoft.com/office/officeart/2005/8/layout/list1"/>
    <dgm:cxn modelId="{8DCE0465-EC31-4F4E-967A-32B321278205}" type="presParOf" srcId="{651D7859-AD01-47B9-8122-A91BC25F87AF}" destId="{80471EA5-7906-4E2D-8344-05B80E2D8424}" srcOrd="5" destOrd="0" presId="urn:microsoft.com/office/officeart/2005/8/layout/list1"/>
    <dgm:cxn modelId="{6D62C2EA-0154-45DC-807C-2B5576AB06A0}" type="presParOf" srcId="{651D7859-AD01-47B9-8122-A91BC25F87AF}" destId="{A66BAAA3-CA77-40EA-94AD-3DFEEFC1F48F}" srcOrd="6" destOrd="0" presId="urn:microsoft.com/office/officeart/2005/8/layout/list1"/>
    <dgm:cxn modelId="{25A0894C-5B9E-4774-A1BE-DE78C6E61EEA}" type="presParOf" srcId="{651D7859-AD01-47B9-8122-A91BC25F87AF}" destId="{D8E8877C-7B61-47F1-B60C-DF6C1CD3F11C}" srcOrd="7" destOrd="0" presId="urn:microsoft.com/office/officeart/2005/8/layout/list1"/>
    <dgm:cxn modelId="{B8FE9235-D503-44C8-8AC6-36F9060F1771}" type="presParOf" srcId="{651D7859-AD01-47B9-8122-A91BC25F87AF}" destId="{9D92689A-C15E-46DC-8469-1E52EBC77038}" srcOrd="8" destOrd="0" presId="urn:microsoft.com/office/officeart/2005/8/layout/list1"/>
    <dgm:cxn modelId="{A94F49A2-27DC-4437-BEBE-269426251AA0}" type="presParOf" srcId="{9D92689A-C15E-46DC-8469-1E52EBC77038}" destId="{C6D9664F-A7F6-4037-A1AC-05E33571C224}" srcOrd="0" destOrd="0" presId="urn:microsoft.com/office/officeart/2005/8/layout/list1"/>
    <dgm:cxn modelId="{F7D28E33-8313-4473-988C-FC66D902EAA7}" type="presParOf" srcId="{9D92689A-C15E-46DC-8469-1E52EBC77038}" destId="{1787869D-E611-452B-9525-DDBB5CE623F3}" srcOrd="1" destOrd="0" presId="urn:microsoft.com/office/officeart/2005/8/layout/list1"/>
    <dgm:cxn modelId="{B88C0A21-0F20-495E-B582-2B78DF3ABD45}" type="presParOf" srcId="{651D7859-AD01-47B9-8122-A91BC25F87AF}" destId="{92E143BE-C79F-43FE-BDF9-6DD0352572EF}" srcOrd="9" destOrd="0" presId="urn:microsoft.com/office/officeart/2005/8/layout/list1"/>
    <dgm:cxn modelId="{D652B709-4CB7-4BA7-A436-C4064F9F2486}" type="presParOf" srcId="{651D7859-AD01-47B9-8122-A91BC25F87AF}" destId="{D77B29EF-E439-4EC6-B1FC-FAD4D473167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35F05-24F8-4C1F-AADD-123661759A15}">
      <dsp:nvSpPr>
        <dsp:cNvPr id="0" name=""/>
        <dsp:cNvSpPr/>
      </dsp:nvSpPr>
      <dsp:spPr>
        <a:xfrm>
          <a:off x="1191735" y="1666184"/>
          <a:ext cx="415346" cy="79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7673" y="0"/>
              </a:lnTo>
              <a:lnTo>
                <a:pt x="207673" y="791437"/>
              </a:lnTo>
              <a:lnTo>
                <a:pt x="415346" y="791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1377063" y="2039558"/>
        <a:ext cx="44690" cy="44690"/>
      </dsp:txXfrm>
    </dsp:sp>
    <dsp:sp modelId="{9C6050DB-4660-4135-9A97-AC895F758DD8}">
      <dsp:nvSpPr>
        <dsp:cNvPr id="0" name=""/>
        <dsp:cNvSpPr/>
      </dsp:nvSpPr>
      <dsp:spPr>
        <a:xfrm>
          <a:off x="1191735" y="1620464"/>
          <a:ext cx="415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534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1389025" y="1655800"/>
        <a:ext cx="20767" cy="20767"/>
      </dsp:txXfrm>
    </dsp:sp>
    <dsp:sp modelId="{0B070F8C-984E-4FC9-850D-5EECD86F65AE}">
      <dsp:nvSpPr>
        <dsp:cNvPr id="0" name=""/>
        <dsp:cNvSpPr/>
      </dsp:nvSpPr>
      <dsp:spPr>
        <a:xfrm>
          <a:off x="1191735" y="874746"/>
          <a:ext cx="415346" cy="791437"/>
        </a:xfrm>
        <a:custGeom>
          <a:avLst/>
          <a:gdLst/>
          <a:ahLst/>
          <a:cxnLst/>
          <a:rect l="0" t="0" r="0" b="0"/>
          <a:pathLst>
            <a:path>
              <a:moveTo>
                <a:pt x="0" y="791437"/>
              </a:moveTo>
              <a:lnTo>
                <a:pt x="207673" y="791437"/>
              </a:lnTo>
              <a:lnTo>
                <a:pt x="207673" y="0"/>
              </a:lnTo>
              <a:lnTo>
                <a:pt x="41534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/>
        </a:p>
      </dsp:txBody>
      <dsp:txXfrm>
        <a:off x="1377063" y="1248120"/>
        <a:ext cx="44690" cy="44690"/>
      </dsp:txXfrm>
    </dsp:sp>
    <dsp:sp modelId="{FDBF1DD0-D6BA-496D-8C26-CBFE70806C4A}">
      <dsp:nvSpPr>
        <dsp:cNvPr id="0" name=""/>
        <dsp:cNvSpPr/>
      </dsp:nvSpPr>
      <dsp:spPr>
        <a:xfrm rot="16200000">
          <a:off x="-791023" y="1349609"/>
          <a:ext cx="3332369" cy="633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100" kern="1200" dirty="0"/>
            <a:t>INGRESOS</a:t>
          </a:r>
        </a:p>
      </dsp:txBody>
      <dsp:txXfrm>
        <a:off x="-791023" y="1349609"/>
        <a:ext cx="3332369" cy="633150"/>
      </dsp:txXfrm>
    </dsp:sp>
    <dsp:sp modelId="{F9CA1070-3FA1-418F-9A71-1FBF94BF00A9}">
      <dsp:nvSpPr>
        <dsp:cNvPr id="0" name=""/>
        <dsp:cNvSpPr/>
      </dsp:nvSpPr>
      <dsp:spPr>
        <a:xfrm>
          <a:off x="1607082" y="558171"/>
          <a:ext cx="2076732" cy="633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Presupuesto definitivo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$321.511.642</a:t>
          </a:r>
        </a:p>
      </dsp:txBody>
      <dsp:txXfrm>
        <a:off x="1607082" y="558171"/>
        <a:ext cx="2076732" cy="633150"/>
      </dsp:txXfrm>
    </dsp:sp>
    <dsp:sp modelId="{9F450175-9BD8-4B21-B50C-2B8513420CE7}">
      <dsp:nvSpPr>
        <dsp:cNvPr id="0" name=""/>
        <dsp:cNvSpPr/>
      </dsp:nvSpPr>
      <dsp:spPr>
        <a:xfrm>
          <a:off x="1607082" y="1349609"/>
          <a:ext cx="2076732" cy="633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Recaudos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$331.014.764</a:t>
          </a:r>
        </a:p>
      </dsp:txBody>
      <dsp:txXfrm>
        <a:off x="1607082" y="1349609"/>
        <a:ext cx="2076732" cy="633150"/>
      </dsp:txXfrm>
    </dsp:sp>
    <dsp:sp modelId="{3ACA0565-09C4-41BF-BC75-1EB3BFE35BC3}">
      <dsp:nvSpPr>
        <dsp:cNvPr id="0" name=""/>
        <dsp:cNvSpPr/>
      </dsp:nvSpPr>
      <dsp:spPr>
        <a:xfrm>
          <a:off x="1607082" y="2141047"/>
          <a:ext cx="2076732" cy="633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103%  de ejecución</a:t>
          </a:r>
        </a:p>
      </dsp:txBody>
      <dsp:txXfrm>
        <a:off x="1607082" y="2141047"/>
        <a:ext cx="2076732" cy="633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BECC1-7A8F-476C-87DB-1D0140CDEE07}">
      <dsp:nvSpPr>
        <dsp:cNvPr id="0" name=""/>
        <dsp:cNvSpPr/>
      </dsp:nvSpPr>
      <dsp:spPr>
        <a:xfrm>
          <a:off x="0" y="0"/>
          <a:ext cx="4572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468BE-A765-4499-BB6E-4BDBB453F8FA}">
      <dsp:nvSpPr>
        <dsp:cNvPr id="0" name=""/>
        <dsp:cNvSpPr/>
      </dsp:nvSpPr>
      <dsp:spPr>
        <a:xfrm>
          <a:off x="228600" y="326160"/>
          <a:ext cx="3200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FUNCIONAMIENTO $188.644.943</a:t>
          </a:r>
        </a:p>
      </dsp:txBody>
      <dsp:txXfrm>
        <a:off x="251657" y="349217"/>
        <a:ext cx="3154286" cy="426206"/>
      </dsp:txXfrm>
    </dsp:sp>
    <dsp:sp modelId="{A66BAAA3-CA77-40EA-94AD-3DFEEFC1F48F}">
      <dsp:nvSpPr>
        <dsp:cNvPr id="0" name=""/>
        <dsp:cNvSpPr/>
      </dsp:nvSpPr>
      <dsp:spPr>
        <a:xfrm>
          <a:off x="0" y="1288080"/>
          <a:ext cx="4572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D4F29-427B-445F-9A52-62AE24BBAB1C}">
      <dsp:nvSpPr>
        <dsp:cNvPr id="0" name=""/>
        <dsp:cNvSpPr/>
      </dsp:nvSpPr>
      <dsp:spPr>
        <a:xfrm>
          <a:off x="228600" y="1051920"/>
          <a:ext cx="3200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INVERSIÓN $120.680.173</a:t>
          </a:r>
        </a:p>
      </dsp:txBody>
      <dsp:txXfrm>
        <a:off x="251657" y="1074977"/>
        <a:ext cx="3154286" cy="426206"/>
      </dsp:txXfrm>
    </dsp:sp>
    <dsp:sp modelId="{D77B29EF-E439-4EC6-B1FC-FAD4D473167B}">
      <dsp:nvSpPr>
        <dsp:cNvPr id="0" name=""/>
        <dsp:cNvSpPr/>
      </dsp:nvSpPr>
      <dsp:spPr>
        <a:xfrm>
          <a:off x="0" y="2013840"/>
          <a:ext cx="4572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7869D-E611-452B-9525-DDBB5CE623F3}">
      <dsp:nvSpPr>
        <dsp:cNvPr id="0" name=""/>
        <dsp:cNvSpPr/>
      </dsp:nvSpPr>
      <dsp:spPr>
        <a:xfrm>
          <a:off x="228600" y="1777680"/>
          <a:ext cx="3200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/>
            <a:t> EJECUCIÓN 96%</a:t>
          </a:r>
        </a:p>
      </dsp:txBody>
      <dsp:txXfrm>
        <a:off x="251657" y="1800737"/>
        <a:ext cx="315428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F4957-8F48-438B-B5F8-2E16758A8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AB3E92-ACE2-4477-A9ED-6493B7AE9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D80DC0-61FA-401F-BBEA-C519E92C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15DC5E-46AB-4A3B-9D5A-847D3947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F95442-8CD4-4F18-A7A1-ABFD71F3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53CE5-D330-4356-A969-07847580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D0E8B-68F3-41D0-A18B-FA692882F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0380B-C3B6-4477-9659-19898FE0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C5B993-864F-47D8-A246-EA4FF4A9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910E88-ACF2-4EBB-97C0-ECA11E54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4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E25459-F9DF-4A54-8D81-B4EBE1AFB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F3116E-D9C7-4893-8CC3-699F14F6C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B93A0C-27CA-43A6-96CE-6EA6BACB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A4FB38-D1A4-4746-B75E-1A2D7F86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C37584-6D86-460E-8B43-6C502A69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1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F2177-69DF-458D-A90D-E9091C68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98D102-4578-4AB1-B7FE-F813C17C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D53821-67D6-4E02-B044-138FAAED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2B1EE7-2338-4997-AC0D-6B205CBC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87F94-7D76-4F17-B9E2-4BB42194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4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1346D-A2CD-43FB-8452-CD90D1FF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F78105-9125-4472-8E0F-463EDFF48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64BC84-2C0C-4AE9-B6AB-955330FD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15B7E3-BE9F-4639-91DF-3F47D491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07619-3FBF-41DA-9FE3-39BB5EC4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D0E0-7A75-4CCD-8781-C9303A61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AC403-BE91-4C9C-A3D0-89011E2D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7E677-98E2-4B00-85A3-DB28013EC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A7F242-7E8D-4719-84A0-D0509564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2/21/2026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5070FF-4E77-4120-93C6-68EE7131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27AB8C-3704-4E3F-B82E-112C5AD0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2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2E421-2BC9-4E0A-ACD2-5C2EEBCC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9AD261-CE3F-4484-8050-F30AB20AF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82D942-F6F9-4FD5-8B99-E06B8169A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320C117-42F9-439C-BAF9-517209106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D68ADB-C1AF-439B-AA2B-3EC731BB2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C88A9-08E8-497F-B71B-545DF9C1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95EF19-42F6-4E21-BDB4-1C280FFD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05A722-B79F-47DD-ABF7-D47FEC9E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2B9E2-2731-4A19-A6FE-A316385B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968FAA-4449-4430-BDA4-DBE9F760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4E8192-BD47-440A-A077-4237B70E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2A87E6-5074-4E22-A37D-1E4387E1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3454C0-95BA-484C-BCF9-8792148D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5A50F5-3DDC-4338-A8F5-60379454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516B29-CE5A-49E2-8DB9-7AA12646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5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51FC5-BF12-48C1-90A5-47EFF1B6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1585BE-5129-4A74-B231-35222520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6CC1C8-8F3A-4744-9E45-9D26BEFAC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2DA5E5-D231-4E46-AB80-8174370F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70732A-7377-452E-BD44-1C724F18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337740-8D76-40A3-9565-307FAE24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F00FE-4679-461D-A79A-5BC0754D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92AD65-FDD0-4C85-BC9C-5253A7E64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1BB639-9EB9-43CE-9866-EC43F89CD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306D2E-D991-48BA-ABB2-BCE46045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B37612-41B2-4348-BB52-C7C85149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D2D2D4-430C-4B57-B00C-53F398C6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1AC054-2213-416C-AA42-70E6CAB8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0EC47B-2232-4960-A779-8C5949574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B281A4-AF97-4476-A42A-02099B0B4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3B55E-AB50-45F7-8B11-47E55B31E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3A1D6A-109F-43DF-B596-F413B21AB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C72AEAA-56E3-4AED-90C2-A5636A0543D8}"/>
              </a:ext>
            </a:extLst>
          </p:cNvPr>
          <p:cNvGrpSpPr/>
          <p:nvPr userDrawn="1"/>
        </p:nvGrpSpPr>
        <p:grpSpPr>
          <a:xfrm>
            <a:off x="28302" y="1"/>
            <a:ext cx="2743200" cy="1825624"/>
            <a:chOff x="-1" y="0"/>
            <a:chExt cx="4342097" cy="2436774"/>
          </a:xfrm>
        </p:grpSpPr>
        <p:sp>
          <p:nvSpPr>
            <p:cNvPr id="8" name="Rectángulo: esquinas superiores redondeadas 7">
              <a:extLst>
                <a:ext uri="{FF2B5EF4-FFF2-40B4-BE49-F238E27FC236}">
                  <a16:creationId xmlns:a16="http://schemas.microsoft.com/office/drawing/2014/main" id="{176E6625-2842-4C37-B85D-467C72566FB9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7E433FF-8AA1-4392-B442-62DAD5293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A242E60-F5B3-4F38-93D6-C7C8E0667961}"/>
              </a:ext>
            </a:extLst>
          </p:cNvPr>
          <p:cNvGrpSpPr/>
          <p:nvPr userDrawn="1"/>
        </p:nvGrpSpPr>
        <p:grpSpPr>
          <a:xfrm>
            <a:off x="0" y="5192"/>
            <a:ext cx="2862471" cy="1900240"/>
            <a:chOff x="-1" y="0"/>
            <a:chExt cx="4342097" cy="2436774"/>
          </a:xfrm>
        </p:grpSpPr>
        <p:sp>
          <p:nvSpPr>
            <p:cNvPr id="11" name="Rectángulo: esquinas superiores redondeadas 10">
              <a:extLst>
                <a:ext uri="{FF2B5EF4-FFF2-40B4-BE49-F238E27FC236}">
                  <a16:creationId xmlns:a16="http://schemas.microsoft.com/office/drawing/2014/main" id="{EC5EADD1-EED6-4C54-B90D-1D1E74612F68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0036379-681B-4A05-85FB-18A77675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938378A-DC75-467F-BA2E-A92AB2FFD122}"/>
              </a:ext>
            </a:extLst>
          </p:cNvPr>
          <p:cNvGrpSpPr/>
          <p:nvPr userDrawn="1"/>
        </p:nvGrpSpPr>
        <p:grpSpPr>
          <a:xfrm>
            <a:off x="10554789" y="18574"/>
            <a:ext cx="1637211" cy="662463"/>
            <a:chOff x="-1" y="0"/>
            <a:chExt cx="4342097" cy="2436774"/>
          </a:xfrm>
        </p:grpSpPr>
        <p:sp>
          <p:nvSpPr>
            <p:cNvPr id="14" name="Rectángulo: esquinas superiores redondeadas 13">
              <a:extLst>
                <a:ext uri="{FF2B5EF4-FFF2-40B4-BE49-F238E27FC236}">
                  <a16:creationId xmlns:a16="http://schemas.microsoft.com/office/drawing/2014/main" id="{C083F450-EED9-4CDB-8AD4-7B4AAC64B0D8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E364E23-A8A4-4B7B-9D63-DAC420BDC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31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elopezp.edu.co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A213B81-4B96-4631-8E01-1A3DE02BF4A8}"/>
              </a:ext>
            </a:extLst>
          </p:cNvPr>
          <p:cNvSpPr/>
          <p:nvPr/>
        </p:nvSpPr>
        <p:spPr>
          <a:xfrm>
            <a:off x="7806266" y="-36473"/>
            <a:ext cx="5298830" cy="6894473"/>
          </a:xfrm>
          <a:custGeom>
            <a:avLst/>
            <a:gdLst>
              <a:gd name="connsiteX0" fmla="*/ 1641467 w 5298830"/>
              <a:gd name="connsiteY0" fmla="*/ 0 h 6894473"/>
              <a:gd name="connsiteX1" fmla="*/ 5298830 w 5298830"/>
              <a:gd name="connsiteY1" fmla="*/ 0 h 6894473"/>
              <a:gd name="connsiteX2" fmla="*/ 5298830 w 5298830"/>
              <a:gd name="connsiteY2" fmla="*/ 6894473 h 6894473"/>
              <a:gd name="connsiteX3" fmla="*/ 2005576 w 5298830"/>
              <a:gd name="connsiteY3" fmla="*/ 6894473 h 6894473"/>
              <a:gd name="connsiteX4" fmla="*/ 1996343 w 5298830"/>
              <a:gd name="connsiteY4" fmla="*/ 6888579 h 6894473"/>
              <a:gd name="connsiteX5" fmla="*/ 0 w 5298830"/>
              <a:gd name="connsiteY5" fmla="*/ 3313073 h 6894473"/>
              <a:gd name="connsiteX6" fmla="*/ 1628263 w 5298830"/>
              <a:gd name="connsiteY6" fmla="*/ 10269 h 689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8830" h="6894473">
                <a:moveTo>
                  <a:pt x="1641467" y="0"/>
                </a:moveTo>
                <a:lnTo>
                  <a:pt x="5298830" y="0"/>
                </a:lnTo>
                <a:lnTo>
                  <a:pt x="5298830" y="6894473"/>
                </a:lnTo>
                <a:lnTo>
                  <a:pt x="2005576" y="6894473"/>
                </a:lnTo>
                <a:lnTo>
                  <a:pt x="1996343" y="6888579"/>
                </a:lnTo>
                <a:cubicBezTo>
                  <a:pt x="784440" y="6074891"/>
                  <a:pt x="0" y="4776226"/>
                  <a:pt x="0" y="3313073"/>
                </a:cubicBezTo>
                <a:cubicBezTo>
                  <a:pt x="0" y="2003936"/>
                  <a:pt x="627987" y="826481"/>
                  <a:pt x="1628263" y="10269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190500" dist="1270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57740965-5AF8-4D78-81DC-857FE0E9947D}"/>
              </a:ext>
            </a:extLst>
          </p:cNvPr>
          <p:cNvSpPr/>
          <p:nvPr/>
        </p:nvSpPr>
        <p:spPr>
          <a:xfrm>
            <a:off x="7258050" y="-1295400"/>
            <a:ext cx="9563100" cy="9220200"/>
          </a:xfrm>
          <a:prstGeom prst="arc">
            <a:avLst>
              <a:gd name="adj1" fmla="val 7769882"/>
              <a:gd name="adj2" fmla="val 13558592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0BAAE28B-BCBD-428F-BB3A-E57F7D0D1315}"/>
              </a:ext>
            </a:extLst>
          </p:cNvPr>
          <p:cNvSpPr/>
          <p:nvPr/>
        </p:nvSpPr>
        <p:spPr>
          <a:xfrm>
            <a:off x="8382000" y="-628651"/>
            <a:ext cx="7639050" cy="7886701"/>
          </a:xfrm>
          <a:prstGeom prst="arc">
            <a:avLst>
              <a:gd name="adj1" fmla="val 6813947"/>
              <a:gd name="adj2" fmla="val 14367443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731594D-5A29-413F-8EE8-654EA6AF06F0}"/>
              </a:ext>
            </a:extLst>
          </p:cNvPr>
          <p:cNvSpPr/>
          <p:nvPr/>
        </p:nvSpPr>
        <p:spPr>
          <a:xfrm>
            <a:off x="6810096" y="4370758"/>
            <a:ext cx="1240264" cy="959690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F71679F-366F-448E-9376-D907046C53D6}"/>
              </a:ext>
            </a:extLst>
          </p:cNvPr>
          <p:cNvSpPr/>
          <p:nvPr/>
        </p:nvSpPr>
        <p:spPr>
          <a:xfrm>
            <a:off x="6373018" y="4990721"/>
            <a:ext cx="1941515" cy="1727161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47352C1E-9ABB-4BA5-BCE8-9518E8074873}"/>
              </a:ext>
            </a:extLst>
          </p:cNvPr>
          <p:cNvSpPr/>
          <p:nvPr/>
        </p:nvSpPr>
        <p:spPr>
          <a:xfrm>
            <a:off x="7660725" y="6057522"/>
            <a:ext cx="1193556" cy="800478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7338562-5E38-4A45-9E95-8C0376BD8796}"/>
              </a:ext>
            </a:extLst>
          </p:cNvPr>
          <p:cNvSpPr/>
          <p:nvPr/>
        </p:nvSpPr>
        <p:spPr>
          <a:xfrm>
            <a:off x="7581900" y="703385"/>
            <a:ext cx="492955" cy="576775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5FA233E-5098-48F3-BAB1-2CD5C2D5FCAC}"/>
              </a:ext>
            </a:extLst>
          </p:cNvPr>
          <p:cNvGrpSpPr/>
          <p:nvPr/>
        </p:nvGrpSpPr>
        <p:grpSpPr>
          <a:xfrm>
            <a:off x="0" y="5192"/>
            <a:ext cx="2862471" cy="1900240"/>
            <a:chOff x="-1" y="0"/>
            <a:chExt cx="4342097" cy="2436774"/>
          </a:xfrm>
        </p:grpSpPr>
        <p:sp>
          <p:nvSpPr>
            <p:cNvPr id="30" name="Rectángulo: esquinas superiores redondeadas 29">
              <a:extLst>
                <a:ext uri="{FF2B5EF4-FFF2-40B4-BE49-F238E27FC236}">
                  <a16:creationId xmlns:a16="http://schemas.microsoft.com/office/drawing/2014/main" id="{D38FD22A-AC3D-4B5C-9460-9784950719AD}"/>
                </a:ext>
              </a:extLst>
            </p:cNvPr>
            <p:cNvSpPr/>
            <p:nvPr/>
          </p:nvSpPr>
          <p:spPr>
            <a:xfrm rot="10800000">
              <a:off x="-1" y="0"/>
              <a:ext cx="4342097" cy="2436774"/>
            </a:xfrm>
            <a:prstGeom prst="round2SameRect">
              <a:avLst/>
            </a:prstGeom>
            <a:gradFill>
              <a:gsLst>
                <a:gs pos="0">
                  <a:srgbClr val="92D050"/>
                </a:gs>
                <a:gs pos="83000">
                  <a:srgbClr val="00FF00"/>
                </a:gs>
                <a:gs pos="100000">
                  <a:srgbClr val="00B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BF5A88D3-FF06-452B-926D-64831E3FE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50" y="133350"/>
              <a:ext cx="3637246" cy="1980555"/>
            </a:xfrm>
            <a:prstGeom prst="rect">
              <a:avLst/>
            </a:prstGeom>
          </p:spPr>
        </p:pic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228D2A22-9680-4B95-8305-D98F99CE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6" y="2989235"/>
            <a:ext cx="5296053" cy="1716745"/>
          </a:xfrm>
        </p:spPr>
        <p:txBody>
          <a:bodyPr>
            <a:normAutofit fontScale="90000"/>
          </a:bodyPr>
          <a:lstStyle/>
          <a:p>
            <a:r>
              <a:rPr lang="es-MX" sz="3600" b="1" dirty="0">
                <a:latin typeface="Bookman Old Style" panose="02050604050505020204" pitchFamily="18" charset="0"/>
              </a:rPr>
              <a:t>INFORME DE GESTION Y RENDICION DE CUENTAS – </a:t>
            </a:r>
            <a:br>
              <a:rPr lang="es-MX" sz="3600" b="1" dirty="0">
                <a:latin typeface="Bookman Old Style" panose="02050604050505020204" pitchFamily="18" charset="0"/>
              </a:rPr>
            </a:br>
            <a:r>
              <a:rPr lang="es-MX" sz="3600" b="1" dirty="0">
                <a:latin typeface="Bookman Old Style" panose="02050604050505020204" pitchFamily="18" charset="0"/>
              </a:rPr>
              <a:t>AÑO 2025</a:t>
            </a:r>
            <a:endParaRPr lang="es-CO" sz="3600" b="1" dirty="0">
              <a:latin typeface="Bookman Old Style" panose="02050604050505020204" pitchFamily="18" charset="0"/>
            </a:endParaRP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C695028A-EF4F-433E-AB51-A17FC3CAF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689" y="4850603"/>
            <a:ext cx="5646352" cy="865762"/>
          </a:xfrm>
        </p:spPr>
        <p:txBody>
          <a:bodyPr>
            <a:normAutofit fontScale="77500" lnSpcReduction="20000"/>
          </a:bodyPr>
          <a:lstStyle/>
          <a:p>
            <a:endParaRPr lang="es-MX" sz="2000" b="1" dirty="0">
              <a:latin typeface="Bookman Old Style" panose="02050604050505020204" pitchFamily="18" charset="0"/>
            </a:endParaRPr>
          </a:p>
          <a:p>
            <a:r>
              <a:rPr lang="es-MX" sz="2000" b="1" dirty="0">
                <a:latin typeface="Bookman Old Style" panose="02050604050505020204" pitchFamily="18" charset="0"/>
              </a:rPr>
              <a:t>Periodo de Rendición:</a:t>
            </a:r>
          </a:p>
          <a:p>
            <a:r>
              <a:rPr lang="es-MX" sz="2000" b="1" dirty="0">
                <a:latin typeface="Bookman Old Style" panose="02050604050505020204" pitchFamily="18" charset="0"/>
              </a:rPr>
              <a:t>01 de Enero al 31 de Diciembre de 2025</a:t>
            </a:r>
            <a:endParaRPr lang="es-CO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0187485C-C2A7-68FC-E2AD-AA13F3B0D9AE}"/>
              </a:ext>
            </a:extLst>
          </p:cNvPr>
          <p:cNvSpPr txBox="1">
            <a:spLocks/>
          </p:cNvSpPr>
          <p:nvPr/>
        </p:nvSpPr>
        <p:spPr>
          <a:xfrm>
            <a:off x="3328433" y="251528"/>
            <a:ext cx="4866688" cy="63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DIRECTIVA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FCCC57-7ECA-0D7E-2E0E-4B6EE65716C1}"/>
              </a:ext>
            </a:extLst>
          </p:cNvPr>
          <p:cNvSpPr txBox="1"/>
          <p:nvPr/>
        </p:nvSpPr>
        <p:spPr>
          <a:xfrm>
            <a:off x="4845586" y="1592576"/>
            <a:ext cx="6877712" cy="294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institución cumplió con la normatividad vigente en materia de rendición de cuentas y manejo de recursos de diversa índole.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consolidó un proceso transparente, participativo y legítimo, con información verificable sobre matrícula y resultados académicos.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fortaleció la confianza de la comunidad educativa en la gestión institucional, al garantizar espacios de interlocución directa y evaluación.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4;p16">
            <a:extLst>
              <a:ext uri="{FF2B5EF4-FFF2-40B4-BE49-F238E27FC236}">
                <a16:creationId xmlns:a16="http://schemas.microsoft.com/office/drawing/2014/main" id="{2AFAAA75-AE6D-48B5-AD2B-5FD2D4282EB7}"/>
              </a:ext>
            </a:extLst>
          </p:cNvPr>
          <p:cNvSpPr txBox="1">
            <a:spLocks/>
          </p:cNvSpPr>
          <p:nvPr/>
        </p:nvSpPr>
        <p:spPr>
          <a:xfrm>
            <a:off x="4457706" y="824131"/>
            <a:ext cx="6510752" cy="9277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DE ACADEMICA Y DE MATRICULA 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D660D0E6-D756-432F-A9AF-C26DB638F4D3}"/>
              </a:ext>
            </a:extLst>
          </p:cNvPr>
          <p:cNvSpPr txBox="1">
            <a:spLocks/>
          </p:cNvSpPr>
          <p:nvPr/>
        </p:nvSpPr>
        <p:spPr>
          <a:xfrm>
            <a:off x="5060628" y="2390850"/>
            <a:ext cx="5760419" cy="3981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0" indent="0" algn="just">
              <a:buFont typeface="Arial" panose="020B0604020202020204" pitchFamily="34" charset="0"/>
              <a:buNone/>
            </a:pPr>
            <a:r>
              <a:rPr lang="es-CO" sz="2400" kern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objetivo de esta Gestión es garantizar la continuidad mediante la renovación de la matrícula a los estudiantes antiguos y la admisión de estudiantes nuevos inscritos, de acuerdo a la oferta educativa, cupos disponibles,  cumpliendo con los criterios institucionales, lineamientos legales y reglamentarios y bajo los parámetros de las directrices y cronograma de matrícula emanados por la Secretaría de Educación Distrital de Cali.</a:t>
            </a:r>
            <a:endParaRPr lang="es-CO" sz="2400" dirty="0"/>
          </a:p>
          <a:p>
            <a:pPr marL="158750" indent="0" algn="just">
              <a:buFont typeface="Arial" panose="020B0604020202020204" pitchFamily="34" charset="0"/>
              <a:buNone/>
            </a:pP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13434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C94A2AC-E227-60C6-F873-8777EE7B4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5" y="1463241"/>
            <a:ext cx="7421511" cy="31128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F868737-C894-5C6F-D467-8C6478A19F8E}"/>
              </a:ext>
            </a:extLst>
          </p:cNvPr>
          <p:cNvSpPr txBox="1"/>
          <p:nvPr/>
        </p:nvSpPr>
        <p:spPr>
          <a:xfrm>
            <a:off x="5015959" y="4663353"/>
            <a:ext cx="6776350" cy="1771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nivel de aprobación global es alto (más del 85% en todas las sedes).</a:t>
            </a:r>
            <a:endParaRPr lang="es-CO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evidencian retirados significativos en Rafael Pombo (29) y Farallones PM (29).</a:t>
            </a:r>
            <a:endParaRPr lang="es-CO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sede Purificación jornada AM presenta el mayor número de reprobados (54), lo que indica necesidad de refuerzo pedagógico.</a:t>
            </a:r>
            <a:endParaRPr lang="es-CO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sede Purificación jornada PM logró cero reprobados, reflejando muy buenas prácticas académicas.</a:t>
            </a:r>
            <a:endParaRPr lang="es-CO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75;p34">
            <a:extLst>
              <a:ext uri="{FF2B5EF4-FFF2-40B4-BE49-F238E27FC236}">
                <a16:creationId xmlns:a16="http://schemas.microsoft.com/office/drawing/2014/main" id="{326942EC-562C-D831-2D6B-12D1FF55FCE8}"/>
              </a:ext>
            </a:extLst>
          </p:cNvPr>
          <p:cNvSpPr txBox="1">
            <a:spLocks/>
          </p:cNvSpPr>
          <p:nvPr/>
        </p:nvSpPr>
        <p:spPr>
          <a:xfrm>
            <a:off x="3769377" y="423072"/>
            <a:ext cx="3640035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3800" b="1" u="sng" dirty="0"/>
              <a:t>Eficiencia Interna</a:t>
            </a:r>
          </a:p>
        </p:txBody>
      </p:sp>
    </p:spTree>
    <p:extLst>
      <p:ext uri="{BB962C8B-B14F-4D97-AF65-F5344CB8AC3E}">
        <p14:creationId xmlns:p14="http://schemas.microsoft.com/office/powerpoint/2010/main" val="232426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CDDB0FE-B4F4-2E03-2377-F949E50B4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902422"/>
              </p:ext>
            </p:extLst>
          </p:nvPr>
        </p:nvGraphicFramePr>
        <p:xfrm>
          <a:off x="4220204" y="166177"/>
          <a:ext cx="5476875" cy="333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164110A9-2C62-4EAC-93CB-B6A4C2F4FE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890987"/>
              </p:ext>
            </p:extLst>
          </p:nvPr>
        </p:nvGraphicFramePr>
        <p:xfrm>
          <a:off x="6197037" y="3503737"/>
          <a:ext cx="5612130" cy="302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129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5527EE54-6A95-456B-A081-26E4F172B442}"/>
              </a:ext>
            </a:extLst>
          </p:cNvPr>
          <p:cNvSpPr txBox="1">
            <a:spLocks/>
          </p:cNvSpPr>
          <p:nvPr/>
        </p:nvSpPr>
        <p:spPr>
          <a:xfrm>
            <a:off x="4775283" y="245055"/>
            <a:ext cx="5413260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/>
              <a:t>Gestión de Matricula</a:t>
            </a:r>
          </a:p>
        </p:txBody>
      </p:sp>
      <p:sp>
        <p:nvSpPr>
          <p:cNvPr id="10" name="Google Shape;376;p34">
            <a:extLst>
              <a:ext uri="{FF2B5EF4-FFF2-40B4-BE49-F238E27FC236}">
                <a16:creationId xmlns:a16="http://schemas.microsoft.com/office/drawing/2014/main" id="{81321C67-B2E6-47BC-80B0-5BDA22C4D016}"/>
              </a:ext>
            </a:extLst>
          </p:cNvPr>
          <p:cNvSpPr txBox="1">
            <a:spLocks/>
          </p:cNvSpPr>
          <p:nvPr/>
        </p:nvSpPr>
        <p:spPr>
          <a:xfrm>
            <a:off x="4561207" y="1907029"/>
            <a:ext cx="2472282" cy="1320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ES" sz="1600" b="1" dirty="0">
                <a:latin typeface="+mj-lt"/>
              </a:rPr>
              <a:t>Correlación entre Capacidad Instalada y Población afectivamente atendida.</a:t>
            </a:r>
          </a:p>
          <a:p>
            <a:pPr algn="just">
              <a:spcBef>
                <a:spcPts val="600"/>
              </a:spcBef>
            </a:pPr>
            <a:r>
              <a:rPr lang="es-ES" sz="1600" dirty="0">
                <a:latin typeface="+mj-lt"/>
              </a:rPr>
              <a:t>La I.E., muestra un cumplimiento del 98% de la capacidad instalada contra matricula efectiva.</a:t>
            </a:r>
          </a:p>
        </p:txBody>
      </p:sp>
      <p:sp>
        <p:nvSpPr>
          <p:cNvPr id="11" name="Google Shape;378;p34">
            <a:extLst>
              <a:ext uri="{FF2B5EF4-FFF2-40B4-BE49-F238E27FC236}">
                <a16:creationId xmlns:a16="http://schemas.microsoft.com/office/drawing/2014/main" id="{508F9702-50C6-4B5C-8CB6-FBFA3A38A553}"/>
              </a:ext>
            </a:extLst>
          </p:cNvPr>
          <p:cNvSpPr txBox="1">
            <a:spLocks/>
          </p:cNvSpPr>
          <p:nvPr/>
        </p:nvSpPr>
        <p:spPr>
          <a:xfrm>
            <a:off x="7366716" y="1217773"/>
            <a:ext cx="3938314" cy="1736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1600" b="1" dirty="0">
                <a:latin typeface="+mj-lt"/>
              </a:rPr>
              <a:t>Socialización de la Resolución de Cobertura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1600" dirty="0">
                <a:latin typeface="+mj-lt"/>
              </a:rPr>
              <a:t>Se presentó ante el Consejo Directivo la Resolución No. 4143.010.21.0.02130 del 22 Abril 2024 en la cual se definían las directrices, criterio, procedimiento y cronograma para la organización y Gestión de la cobertura  del servicio educativo, se  hace seguimiento e implantación de la misma y el día 30 de Marzo se realiza reunión con la comunidad educativa para dar a conocer la resolución y la estrategia de acceso y permanencia.</a:t>
            </a: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endParaRPr lang="es-ES" sz="1600" dirty="0"/>
          </a:p>
        </p:txBody>
      </p:sp>
      <p:sp>
        <p:nvSpPr>
          <p:cNvPr id="12" name="Google Shape;380;p34">
            <a:extLst>
              <a:ext uri="{FF2B5EF4-FFF2-40B4-BE49-F238E27FC236}">
                <a16:creationId xmlns:a16="http://schemas.microsoft.com/office/drawing/2014/main" id="{96001C27-1453-4DED-90BE-E0DA64CEFFB5}"/>
              </a:ext>
            </a:extLst>
          </p:cNvPr>
          <p:cNvSpPr txBox="1">
            <a:spLocks/>
          </p:cNvSpPr>
          <p:nvPr/>
        </p:nvSpPr>
        <p:spPr>
          <a:xfrm>
            <a:off x="5115590" y="4647667"/>
            <a:ext cx="6189440" cy="18854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s-MX" sz="1600" b="1" dirty="0">
                <a:latin typeface="+mj-lt"/>
              </a:rPr>
              <a:t>Tratamiento de Novedades en el Aplicativo SIMAT:</a:t>
            </a:r>
          </a:p>
          <a:p>
            <a:pPr algn="just">
              <a:spcBef>
                <a:spcPts val="600"/>
              </a:spcBef>
            </a:pPr>
            <a:r>
              <a:rPr lang="es-MX" sz="1600" dirty="0">
                <a:latin typeface="+mj-lt"/>
              </a:rPr>
              <a:t>La información registrada en el aplicativo SIMAT de la I.E. Alfonso López Pumarejo cumple con la condiciones de calidad, veracidad, consistencia, disponibilidad, oportunidad, confiabilidad; y por tanto se constituye en la mayor fuente de información confiable para la toma de decisiones a nivel de matricula, como resultado de la auditoria el indicador de calidad del registro en SIMAT arrojó un resultado del 98%.</a:t>
            </a:r>
          </a:p>
          <a:p>
            <a:pPr algn="just">
              <a:spcBef>
                <a:spcPts val="600"/>
              </a:spcBef>
            </a:pPr>
            <a:r>
              <a:rPr lang="es-MX" sz="1600" dirty="0">
                <a:latin typeface="+mj-lt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AA491DE-D06B-45F5-99C1-861501BE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41" y="1304830"/>
            <a:ext cx="1747191" cy="7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4;p34">
            <a:extLst>
              <a:ext uri="{FF2B5EF4-FFF2-40B4-BE49-F238E27FC236}">
                <a16:creationId xmlns:a16="http://schemas.microsoft.com/office/drawing/2014/main" id="{907AB5C6-88B7-4354-AE1C-81C885BB2B1E}"/>
              </a:ext>
            </a:extLst>
          </p:cNvPr>
          <p:cNvSpPr/>
          <p:nvPr/>
        </p:nvSpPr>
        <p:spPr>
          <a:xfrm>
            <a:off x="4929784" y="1045457"/>
            <a:ext cx="472800" cy="472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1;p34">
            <a:extLst>
              <a:ext uri="{FF2B5EF4-FFF2-40B4-BE49-F238E27FC236}">
                <a16:creationId xmlns:a16="http://schemas.microsoft.com/office/drawing/2014/main" id="{633147EA-593B-4555-8495-4E95D6350FA1}"/>
              </a:ext>
            </a:extLst>
          </p:cNvPr>
          <p:cNvSpPr/>
          <p:nvPr/>
        </p:nvSpPr>
        <p:spPr>
          <a:xfrm>
            <a:off x="4928897" y="3899570"/>
            <a:ext cx="407776" cy="4213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89;p34">
            <a:extLst>
              <a:ext uri="{FF2B5EF4-FFF2-40B4-BE49-F238E27FC236}">
                <a16:creationId xmlns:a16="http://schemas.microsoft.com/office/drawing/2014/main" id="{57A36941-FA0E-427C-8BC7-781E1855BC40}"/>
              </a:ext>
            </a:extLst>
          </p:cNvPr>
          <p:cNvSpPr/>
          <p:nvPr/>
        </p:nvSpPr>
        <p:spPr>
          <a:xfrm>
            <a:off x="4526106" y="3795482"/>
            <a:ext cx="368585" cy="380836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34343"/>
              </a:highlight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86139D6-E5F8-4F30-A606-8894AC94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93" y="4227302"/>
            <a:ext cx="2239544" cy="5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5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2B33D5-C348-35F0-7FE9-338972B1C565}"/>
              </a:ext>
            </a:extLst>
          </p:cNvPr>
          <p:cNvSpPr txBox="1"/>
          <p:nvPr/>
        </p:nvSpPr>
        <p:spPr>
          <a:xfrm>
            <a:off x="4727990" y="1796380"/>
            <a:ext cx="6934923" cy="3759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DISEÑO PEDAGOGICO</a:t>
            </a: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(CURRICULAR) Misión, Visión Y Principios, En El Marco De Una Institución Integrada: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Plan de estudios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Promoción anticipada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Enfoque metodológico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Recursos para el aprendizaje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Jornada escolar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Evaluación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Articulación de los proyectos transversales a los planes de aula.</a:t>
            </a:r>
          </a:p>
        </p:txBody>
      </p:sp>
    </p:spTree>
    <p:extLst>
      <p:ext uri="{BB962C8B-B14F-4D97-AF65-F5344CB8AC3E}">
        <p14:creationId xmlns:p14="http://schemas.microsoft.com/office/powerpoint/2010/main" val="729666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EF8AE-85EC-8735-3210-3C5069A8713F}"/>
              </a:ext>
            </a:extLst>
          </p:cNvPr>
          <p:cNvSpPr txBox="1"/>
          <p:nvPr/>
        </p:nvSpPr>
        <p:spPr>
          <a:xfrm>
            <a:off x="5027761" y="1432875"/>
            <a:ext cx="6497130" cy="5077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Revisión, ajuste y seguimiento a la planeación curricular y a los planes de aula. 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cuanto a la evaluación se llevó a cabo el SIEE, el cual se socializo y se hizo entrega a los padres de familia.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realizaron reuniones de mitad de periodo, informando al padre de familia sobre el estado académico del estudiante.</a:t>
            </a:r>
            <a:endParaRPr lang="es-C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de las herramientas tecnológicas (TDA, videoproyectores, pc en las prácticas de aula).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inicia actividades con los kits de robótica.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Aplicación de las pruebas evaluar para avanzar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 apoyo a docentes en las prácticas de chirimía, danza y eventos externos como Petronio, San Pacho entre otros.</a:t>
            </a:r>
          </a:p>
        </p:txBody>
      </p:sp>
    </p:spTree>
    <p:extLst>
      <p:ext uri="{BB962C8B-B14F-4D97-AF65-F5344CB8AC3E}">
        <p14:creationId xmlns:p14="http://schemas.microsoft.com/office/powerpoint/2010/main" val="18242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C2AA11-2560-9B79-97B0-44C7DCA6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73" y="1308963"/>
            <a:ext cx="7247865" cy="40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51463" y="257698"/>
            <a:ext cx="5013612" cy="4980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Académica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C2AA11-2560-9B79-97B0-44C7DCA6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73" y="1013480"/>
            <a:ext cx="7247865" cy="40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5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60717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FBB2F51A-5BEC-126C-012D-A6A74BA1FFE0}"/>
              </a:ext>
            </a:extLst>
          </p:cNvPr>
          <p:cNvSpPr txBox="1">
            <a:spLocks/>
          </p:cNvSpPr>
          <p:nvPr/>
        </p:nvSpPr>
        <p:spPr>
          <a:xfrm>
            <a:off x="4039938" y="1264733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Ejecución de Ingresos año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1C55DD-FFDB-84BB-C667-3074925066C3}"/>
              </a:ext>
            </a:extLst>
          </p:cNvPr>
          <p:cNvSpPr txBox="1"/>
          <p:nvPr/>
        </p:nvSpPr>
        <p:spPr>
          <a:xfrm>
            <a:off x="5085328" y="5593267"/>
            <a:ext cx="4925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Cuadro de elaboración propia: fuente de información ejecución presupuestal año 2025</a:t>
            </a:r>
            <a:endParaRPr lang="es-CO" sz="10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8939BA4-E862-35B0-C50E-A3DCC8DAF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410434"/>
              </p:ext>
            </p:extLst>
          </p:nvPr>
        </p:nvGraphicFramePr>
        <p:xfrm>
          <a:off x="5817268" y="2168258"/>
          <a:ext cx="4242400" cy="333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743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8;p16">
            <a:extLst>
              <a:ext uri="{FF2B5EF4-FFF2-40B4-BE49-F238E27FC236}">
                <a16:creationId xmlns:a16="http://schemas.microsoft.com/office/drawing/2014/main" id="{908C4947-1823-4193-AC4F-5AA0C4603547}"/>
              </a:ext>
            </a:extLst>
          </p:cNvPr>
          <p:cNvSpPr txBox="1">
            <a:spLocks/>
          </p:cNvSpPr>
          <p:nvPr/>
        </p:nvSpPr>
        <p:spPr>
          <a:xfrm>
            <a:off x="4726618" y="1357602"/>
            <a:ext cx="6701160" cy="5056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DIRECTIVOS DOCENTES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MX" sz="2000" b="1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Betty Rodríguez Chávez – Rectora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Olga Liliana Mejía – Coordinación Media Técnica.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Jesús María Castrillón – Coordinador Sede Rafael Pombo – Primaria.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Elvia De Jesús Quiroz Restrepo – Coordinadora Sedes Purificación Trujillo y Los Farallones (PM).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Carlos Fernando Frazzer - Coordinador Sedes Purificación Trujillo y Los Farallones (AM).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Beatriz Eugenia González – Coordinadora Sede Central Provivienda  Primaria.</a:t>
            </a: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endParaRPr lang="es-MX" sz="2000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s-MX" sz="2000" dirty="0">
              <a:latin typeface="+mj-lt"/>
            </a:endParaRP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CE398DAC-A7EE-4BD6-AAD8-1498E982EA25}"/>
              </a:ext>
            </a:extLst>
          </p:cNvPr>
          <p:cNvSpPr txBox="1">
            <a:spLocks/>
          </p:cNvSpPr>
          <p:nvPr/>
        </p:nvSpPr>
        <p:spPr>
          <a:xfrm>
            <a:off x="4457706" y="547187"/>
            <a:ext cx="6701160" cy="910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/>
              <a:t>GESTION DIRECTIVA</a:t>
            </a:r>
          </a:p>
        </p:txBody>
      </p:sp>
    </p:spTree>
    <p:extLst>
      <p:ext uri="{BB962C8B-B14F-4D97-AF65-F5344CB8AC3E}">
        <p14:creationId xmlns:p14="http://schemas.microsoft.com/office/powerpoint/2010/main" val="35885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0195D577-B396-F795-2F51-B1746CDD3321}"/>
              </a:ext>
            </a:extLst>
          </p:cNvPr>
          <p:cNvSpPr txBox="1">
            <a:spLocks/>
          </p:cNvSpPr>
          <p:nvPr/>
        </p:nvSpPr>
        <p:spPr>
          <a:xfrm>
            <a:off x="4775283" y="184673"/>
            <a:ext cx="5413260" cy="1055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/>
              <a:t>Gestión Financiera - Administrativa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AF5A2B-C3C9-51A6-61C3-40C89CAD5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5" t="15652" r="11066" b="14627"/>
          <a:stretch/>
        </p:blipFill>
        <p:spPr bwMode="auto">
          <a:xfrm>
            <a:off x="5115590" y="2454126"/>
            <a:ext cx="5733622" cy="4096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7400FE6-C30A-DB8A-78D6-0C5DA748544D}"/>
              </a:ext>
            </a:extLst>
          </p:cNvPr>
          <p:cNvSpPr txBox="1"/>
          <p:nvPr/>
        </p:nvSpPr>
        <p:spPr>
          <a:xfrm>
            <a:off x="4089669" y="2109544"/>
            <a:ext cx="6098874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CONCEPTOS DEL INGRESO POR FUENTES</a:t>
            </a:r>
            <a:endParaRPr lang="es-CO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45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385321" y="552091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FBB2F51A-5BEC-126C-012D-A6A74BA1FFE0}"/>
              </a:ext>
            </a:extLst>
          </p:cNvPr>
          <p:cNvSpPr txBox="1">
            <a:spLocks/>
          </p:cNvSpPr>
          <p:nvPr/>
        </p:nvSpPr>
        <p:spPr>
          <a:xfrm>
            <a:off x="4039938" y="1195725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Ejecución de Gastos año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EE9EA-DFAB-7636-2055-E05CB14F7596}"/>
              </a:ext>
            </a:extLst>
          </p:cNvPr>
          <p:cNvSpPr txBox="1"/>
          <p:nvPr/>
        </p:nvSpPr>
        <p:spPr>
          <a:xfrm>
            <a:off x="4899804" y="5706504"/>
            <a:ext cx="4925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Cuadro de elaboración propia: fuente de información ejecución presupuestal año 2025</a:t>
            </a:r>
            <a:endParaRPr lang="es-CO" sz="1000" dirty="0"/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id="{2525E5D3-5EE5-68C4-4286-FDD4E396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3474" y="2028666"/>
            <a:ext cx="4791075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800" b="1" kern="100">
                <a:solidFill>
                  <a:srgbClr val="004E9A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EJECUCIÓN DE GASTOS POR COMPOSICIÓN</a:t>
            </a:r>
            <a:endParaRPr lang="es-CO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3EF3FCF-481B-385B-B2A5-B503B4EC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110" y="-40148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9A9B5B4-6F55-E9BE-0DD4-897144E24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787304"/>
              </p:ext>
            </p:extLst>
          </p:nvPr>
        </p:nvGraphicFramePr>
        <p:xfrm>
          <a:off x="5716245" y="2952065"/>
          <a:ext cx="45720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:a16="http://schemas.microsoft.com/office/drawing/2014/main" id="{5A468D59-DF89-7DB7-B2B0-E8861BC65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110" y="-35576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444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99E45474-C420-23BD-5AB6-A7A06991FBA0}"/>
              </a:ext>
            </a:extLst>
          </p:cNvPr>
          <p:cNvSpPr txBox="1">
            <a:spLocks/>
          </p:cNvSpPr>
          <p:nvPr/>
        </p:nvSpPr>
        <p:spPr>
          <a:xfrm>
            <a:off x="3385321" y="491709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4" name="Google Shape;375;p34">
            <a:extLst>
              <a:ext uri="{FF2B5EF4-FFF2-40B4-BE49-F238E27FC236}">
                <a16:creationId xmlns:a16="http://schemas.microsoft.com/office/drawing/2014/main" id="{911E3639-3FE8-37FA-B77A-636BDFC46521}"/>
              </a:ext>
            </a:extLst>
          </p:cNvPr>
          <p:cNvSpPr txBox="1">
            <a:spLocks/>
          </p:cNvSpPr>
          <p:nvPr/>
        </p:nvSpPr>
        <p:spPr>
          <a:xfrm>
            <a:off x="4039938" y="1135343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Ejecución de Gastos año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C5200B-A5DA-A056-4218-B9B1B6CA0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57" y="1606564"/>
            <a:ext cx="7071262" cy="37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B1B56BB-9345-5E74-7A44-C6D613AF1580}"/>
              </a:ext>
            </a:extLst>
          </p:cNvPr>
          <p:cNvSpPr txBox="1"/>
          <p:nvPr/>
        </p:nvSpPr>
        <p:spPr>
          <a:xfrm>
            <a:off x="4731957" y="5517459"/>
            <a:ext cx="65427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ejecución presenta un comportamiento homogéneo en la mayoría de los objetos del gasto, con niveles superiores al 96%, lo cual indica:</a:t>
            </a:r>
            <a:endParaRPr lang="es-CO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CO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Coherencia entre el Plan Anual de Adquisiciones y la ejecución contractual.</a:t>
            </a:r>
            <a:endParaRPr lang="es-CO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CO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Oportunidad en los procesos de contratación.</a:t>
            </a:r>
            <a:endParaRPr lang="es-CO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O" sz="12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Adecuada programación y control del gasto.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251012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32F44BA-0682-05FC-1778-D67FD72AC984}"/>
              </a:ext>
            </a:extLst>
          </p:cNvPr>
          <p:cNvSpPr txBox="1">
            <a:spLocks/>
          </p:cNvSpPr>
          <p:nvPr/>
        </p:nvSpPr>
        <p:spPr>
          <a:xfrm>
            <a:off x="3633189" y="508956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94F46F-5166-9007-D6EA-E9597D2FCE23}"/>
              </a:ext>
            </a:extLst>
          </p:cNvPr>
          <p:cNvSpPr txBox="1"/>
          <p:nvPr/>
        </p:nvSpPr>
        <p:spPr>
          <a:xfrm>
            <a:off x="4612673" y="1488208"/>
            <a:ext cx="725079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1. Rendición de Cuentas anual en la Plataforma SIA de la Contraloría General de la Nación, dando cuenta de lo ejecutado en las Gestiones durante el año escolar 2025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2. Rendición de Cuentas mensual a la Contraloría de Santiago de Cali en el aplicativo SIA Observa, detallando la contratación realizada en los meses de enero a junio de 2025.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3. Rendición de cuentas mensuales informando todos los procesos de contratación realizados desde enero hasta junio en la plataforma SECOP II de Colombia Compra Eficiente.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4. Realización de ocho (10) Consejos Directivos en los cuales se efectúa la rendición de cuentas y el seguimiento de todos los procesos asociados a las Gestiones detalladas en el Guía 34 del MEN.</a:t>
            </a:r>
          </a:p>
        </p:txBody>
      </p:sp>
    </p:spTree>
    <p:extLst>
      <p:ext uri="{BB962C8B-B14F-4D97-AF65-F5344CB8AC3E}">
        <p14:creationId xmlns:p14="http://schemas.microsoft.com/office/powerpoint/2010/main" val="1364507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893F34-996D-193A-2CE1-FB7D98E8E740}"/>
              </a:ext>
            </a:extLst>
          </p:cNvPr>
          <p:cNvSpPr txBox="1"/>
          <p:nvPr/>
        </p:nvSpPr>
        <p:spPr>
          <a:xfrm>
            <a:off x="4645641" y="1936781"/>
            <a:ext cx="72507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5.  Cierre de los procesos de evaluación del desempeño laboral del personal administrativo para el periodo 2024 – 2025, fijación de los compromisos del periodo 2025 – 2026 y primera evaluación semestral del periodo 2025 – 2026 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6.  Se realizó el proceso de la evaluación de maestras y maestros en el año lectivo 2025.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7. Entrega de las relaciones técnicas y se solicitan nombramientos de los maestros faltantes.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348EB2AF-0026-45FA-FBF9-7FEE09206109}"/>
              </a:ext>
            </a:extLst>
          </p:cNvPr>
          <p:cNvSpPr txBox="1">
            <a:spLocks/>
          </p:cNvSpPr>
          <p:nvPr/>
        </p:nvSpPr>
        <p:spPr>
          <a:xfrm>
            <a:off x="3774102" y="700662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</p:spTree>
    <p:extLst>
      <p:ext uri="{BB962C8B-B14F-4D97-AF65-F5344CB8AC3E}">
        <p14:creationId xmlns:p14="http://schemas.microsoft.com/office/powerpoint/2010/main" val="3138688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D9D3F7-B253-2C84-3203-874855780A7A}"/>
              </a:ext>
            </a:extLst>
          </p:cNvPr>
          <p:cNvSpPr txBox="1"/>
          <p:nvPr/>
        </p:nvSpPr>
        <p:spPr>
          <a:xfrm>
            <a:off x="4645641" y="1936781"/>
            <a:ext cx="72507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Administrativa y Financiera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9.  Realización de reuniones del Consejo Académico.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10.  Realización de la jornada de reconteo y placado de Activos Fijos y Bienes Muebles en todas las sedes.</a:t>
            </a:r>
          </a:p>
          <a:p>
            <a:pPr marL="342900" indent="-342900" algn="just">
              <a:buAutoNum type="arabicPeriod" startAt="3"/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11. Ajuste y cargue de los Activos fijos, mobiliario y bienes muebles de la Institución en el aplicativo ASCII y su reporte a SAP de Secretaria de Educación (labor en curso).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	12. Realización de todas las otras labores de carácter administrativos requeridas para el buen funcionamiento de nuestra I.E.</a:t>
            </a:r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3774102" y="888518"/>
            <a:ext cx="8417898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- Administrativa </a:t>
            </a:r>
          </a:p>
        </p:txBody>
      </p:sp>
    </p:spTree>
    <p:extLst>
      <p:ext uri="{BB962C8B-B14F-4D97-AF65-F5344CB8AC3E}">
        <p14:creationId xmlns:p14="http://schemas.microsoft.com/office/powerpoint/2010/main" val="2391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3769377" y="37556"/>
            <a:ext cx="48954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500" b="1" dirty="0"/>
              <a:t>Gestión Financiera – </a:t>
            </a:r>
          </a:p>
          <a:p>
            <a:pPr algn="l">
              <a:spcBef>
                <a:spcPts val="0"/>
              </a:spcBef>
            </a:pPr>
            <a:r>
              <a:rPr lang="es-CO" sz="4500" b="1" dirty="0"/>
              <a:t>Administrativa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2E650C-1DA6-7B4E-722B-7C76E532D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75" y="1867314"/>
            <a:ext cx="7203057" cy="485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75;p34">
            <a:extLst>
              <a:ext uri="{FF2B5EF4-FFF2-40B4-BE49-F238E27FC236}">
                <a16:creationId xmlns:a16="http://schemas.microsoft.com/office/drawing/2014/main" id="{C37AB534-F5D1-5F54-9F25-EDAE792EF9BC}"/>
              </a:ext>
            </a:extLst>
          </p:cNvPr>
          <p:cNvSpPr txBox="1">
            <a:spLocks/>
          </p:cNvSpPr>
          <p:nvPr/>
        </p:nvSpPr>
        <p:spPr>
          <a:xfrm>
            <a:off x="4041471" y="1407510"/>
            <a:ext cx="5301034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400" b="1" u="sng" dirty="0"/>
              <a:t>Información Contractual año 2025</a:t>
            </a:r>
          </a:p>
        </p:txBody>
      </p:sp>
    </p:spTree>
    <p:extLst>
      <p:ext uri="{BB962C8B-B14F-4D97-AF65-F5344CB8AC3E}">
        <p14:creationId xmlns:p14="http://schemas.microsoft.com/office/powerpoint/2010/main" val="1612976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2141B8-11EA-E532-55D1-2BECEE453E59}"/>
              </a:ext>
            </a:extLst>
          </p:cNvPr>
          <p:cNvSpPr txBox="1"/>
          <p:nvPr/>
        </p:nvSpPr>
        <p:spPr>
          <a:xfrm>
            <a:off x="4748548" y="1156094"/>
            <a:ext cx="69059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Book Antiqua" panose="02040602050305030304" pitchFamily="18" charset="0"/>
              </a:rPr>
              <a:t>Se refiere a todas aquellas acciones y estrategias que la institución educativa implementa para establecer y mantener relaciones sólidas y colaborativas con los diferentes actores que conforman su comunidad: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Padres de familia:</a:t>
            </a:r>
            <a:r>
              <a:rPr lang="es-ES" dirty="0">
                <a:latin typeface="Book Antiqua" panose="02040602050305030304" pitchFamily="18" charset="0"/>
              </a:rPr>
              <a:t> Son los primeros educadores de los estudiantes y tienen un papel clave en el proceso de enseñanza-aprendizaje.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Entorno social:</a:t>
            </a:r>
            <a:r>
              <a:rPr lang="es-ES" dirty="0">
                <a:latin typeface="Book Antiqua" panose="02040602050305030304" pitchFamily="18" charset="0"/>
              </a:rPr>
              <a:t> Incluye organizaciones comunitarias, empresas, instituciones gubernamentales, medios de comunicación, etc.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dirty="0">
              <a:latin typeface="Book Antiqua" panose="0204060205030503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>
                <a:latin typeface="Book Antiqua" panose="02040602050305030304" pitchFamily="18" charset="0"/>
              </a:rPr>
              <a:t>Egresados:</a:t>
            </a:r>
            <a:r>
              <a:rPr lang="es-ES" dirty="0">
                <a:latin typeface="Book Antiqua" panose="02040602050305030304" pitchFamily="18" charset="0"/>
              </a:rPr>
              <a:t> Son un valioso recurso para la institución, ya que pueden aportar su experiencia y conocimientos.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70DF6B-DE6C-D37E-3B76-C3431B1B5DA3}"/>
              </a:ext>
            </a:extLst>
          </p:cNvPr>
          <p:cNvSpPr txBox="1"/>
          <p:nvPr/>
        </p:nvSpPr>
        <p:spPr>
          <a:xfrm>
            <a:off x="4748548" y="5284916"/>
            <a:ext cx="7132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Book Antiqua" panose="02040602050305030304" pitchFamily="18" charset="0"/>
              </a:rPr>
              <a:t>Al establecer relaciones sólidas y colaborativas con su entorno, la escuela puede enriquecer su proyecto educativo, mejorar la calidad de la enseñanza y generar un mayor impacto en la sociedad.</a:t>
            </a:r>
            <a:endParaRPr lang="es-CO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98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B40A4F-BEA1-52E9-3295-FF34AFFB95A3}"/>
              </a:ext>
            </a:extLst>
          </p:cNvPr>
          <p:cNvSpPr txBox="1"/>
          <p:nvPr/>
        </p:nvSpPr>
        <p:spPr>
          <a:xfrm>
            <a:off x="4738005" y="1454809"/>
            <a:ext cx="72507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Comunidad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marL="342900" indent="-342900" algn="just">
              <a:buAutoNum type="arabicPeriod"/>
            </a:pPr>
            <a:r>
              <a:rPr lang="es-ES" dirty="0">
                <a:latin typeface="Book Antiqua" panose="02040602050305030304" pitchFamily="18" charset="0"/>
              </a:rPr>
              <a:t>Acercamiento con los padres de familia, para atender situaciones de convivencia de sus hijos.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2. Escuela para padres (uso adecuado de las redes sociales).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3. Acompañamiento de los padres de familia en las actividades institucionales (mes de la afrocolombianidad).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4. Intervención de entidades para el fortalecimiento de la convivencia de los estudiantes, como la ESE Norte, Policía de Infancia y Adolescencia entre otros.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5. Salidas pedagógicas al zoológico, museos.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6. Articulación de la Secretaría de Educación a la jornada escolar (Cultores 1 de agosto de 2024) </a:t>
            </a:r>
          </a:p>
        </p:txBody>
      </p:sp>
    </p:spTree>
    <p:extLst>
      <p:ext uri="{BB962C8B-B14F-4D97-AF65-F5344CB8AC3E}">
        <p14:creationId xmlns:p14="http://schemas.microsoft.com/office/powerpoint/2010/main" val="151148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9EEB1C-9A7B-08D9-DE65-D4B51F1E26BC}"/>
              </a:ext>
            </a:extLst>
          </p:cNvPr>
          <p:cNvSpPr txBox="1"/>
          <p:nvPr/>
        </p:nvSpPr>
        <p:spPr>
          <a:xfrm>
            <a:off x="4729378" y="934921"/>
            <a:ext cx="7140569" cy="984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b="1" dirty="0">
              <a:latin typeface="Book Antiqua" panose="02040602050305030304" pitchFamily="18" charset="0"/>
            </a:endParaRPr>
          </a:p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Comunidad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7. Escuela de Padres ( entrega de boletines)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8. Aprovechamiento de tiempo libre (juegos de mesa)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9. Acompañamiento de los padres de familia en las actividades institucionales (mes de la afrocolombianidad).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10. Intervención de entidades para el fortalecimiento de la convivencia de los estudiantes, como la ese norte, Policía de infancia y adolescencia entre otros.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11. Salidas pedagógicas al zoológico, museos.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12. Conversatorio con nuestra Policía Comunitaria: IMPORTANCIA DE LOS VALORES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13. En la etapa 3 del barrio Alfonso López, iniciamos las inscripciones para nuevos estudiantes que deseen ingresar a nuestra sede, aprovechando una </a:t>
            </a:r>
            <a:r>
              <a:rPr lang="es-ES" dirty="0" err="1">
                <a:latin typeface="Book Antiqua" panose="02040602050305030304" pitchFamily="18" charset="0"/>
              </a:rPr>
              <a:t>sembratón</a:t>
            </a:r>
            <a:r>
              <a:rPr lang="es-ES" dirty="0">
                <a:latin typeface="Book Antiqua" panose="02040602050305030304" pitchFamily="18" charset="0"/>
              </a:rPr>
              <a:t> para recuperar algunos espacios.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dirty="0">
              <a:latin typeface="Book Antiqua" panose="0204060205030503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	Visitamos la huerta en el Jarillón....Y sembramos plantas ornamentales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	Impactando la población de la Comuna 21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	Visita a almacenes para realizar campaña para donación de Kits escolares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	Realización de las Novenas de Navidad comunitarias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dirty="0">
              <a:latin typeface="Book Antiqua" panose="02040602050305030304" pitchFamily="18" charset="0"/>
            </a:endParaRP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/>
            <a:r>
              <a:rPr lang="es-ES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61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08;p16">
            <a:extLst>
              <a:ext uri="{FF2B5EF4-FFF2-40B4-BE49-F238E27FC236}">
                <a16:creationId xmlns:a16="http://schemas.microsoft.com/office/drawing/2014/main" id="{908C4947-1823-4193-AC4F-5AA0C4603547}"/>
              </a:ext>
            </a:extLst>
          </p:cNvPr>
          <p:cNvSpPr txBox="1">
            <a:spLocks/>
          </p:cNvSpPr>
          <p:nvPr/>
        </p:nvSpPr>
        <p:spPr>
          <a:xfrm>
            <a:off x="4726618" y="1357602"/>
            <a:ext cx="6701160" cy="5056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Equipo Administrativo 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MX" sz="2000" b="1" dirty="0">
              <a:latin typeface="+mj-lt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b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</a:br>
            <a:endParaRPr lang="es-MX" sz="2000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s-MX" sz="2000" dirty="0">
              <a:latin typeface="+mj-lt"/>
            </a:endParaRPr>
          </a:p>
        </p:txBody>
      </p:sp>
      <p:sp>
        <p:nvSpPr>
          <p:cNvPr id="10" name="Google Shape;104;p16">
            <a:extLst>
              <a:ext uri="{FF2B5EF4-FFF2-40B4-BE49-F238E27FC236}">
                <a16:creationId xmlns:a16="http://schemas.microsoft.com/office/drawing/2014/main" id="{CE398DAC-A7EE-4BD6-AAD8-1498E982EA25}"/>
              </a:ext>
            </a:extLst>
          </p:cNvPr>
          <p:cNvSpPr txBox="1">
            <a:spLocks/>
          </p:cNvSpPr>
          <p:nvPr/>
        </p:nvSpPr>
        <p:spPr>
          <a:xfrm>
            <a:off x="4457706" y="547187"/>
            <a:ext cx="6701160" cy="910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/>
              <a:t>GESTION DIRECTIVA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C6523AE-C51E-4F81-EA01-ECA170D04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88673"/>
              </p:ext>
            </p:extLst>
          </p:nvPr>
        </p:nvGraphicFramePr>
        <p:xfrm>
          <a:off x="4805691" y="2268440"/>
          <a:ext cx="6353175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53348" imgH="2295698" progId="Excel.Sheet.12">
                  <p:embed/>
                </p:oleObj>
              </mc:Choice>
              <mc:Fallback>
                <p:oleObj name="Worksheet" r:id="rId3" imgW="6353348" imgH="229569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5691" y="2268440"/>
                        <a:ext cx="6353175" cy="229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764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375;p34">
            <a:extLst>
              <a:ext uri="{FF2B5EF4-FFF2-40B4-BE49-F238E27FC236}">
                <a16:creationId xmlns:a16="http://schemas.microsoft.com/office/drawing/2014/main" id="{459CFBE8-0991-5D36-54AF-B59F86E47372}"/>
              </a:ext>
            </a:extLst>
          </p:cNvPr>
          <p:cNvSpPr txBox="1">
            <a:spLocks/>
          </p:cNvSpPr>
          <p:nvPr/>
        </p:nvSpPr>
        <p:spPr>
          <a:xfrm>
            <a:off x="5042185" y="319174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Gestión Comunidad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9EEB1C-9A7B-08D9-DE65-D4B51F1E26BC}"/>
              </a:ext>
            </a:extLst>
          </p:cNvPr>
          <p:cNvSpPr txBox="1"/>
          <p:nvPr/>
        </p:nvSpPr>
        <p:spPr>
          <a:xfrm>
            <a:off x="4729378" y="934921"/>
            <a:ext cx="7140569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b="1" dirty="0">
              <a:latin typeface="Book Antiqua" panose="02040602050305030304" pitchFamily="18" charset="0"/>
            </a:endParaRPr>
          </a:p>
          <a:p>
            <a:pPr algn="just"/>
            <a:r>
              <a:rPr lang="es-ES" b="1" dirty="0">
                <a:latin typeface="Book Antiqua" panose="02040602050305030304" pitchFamily="18" charset="0"/>
              </a:rPr>
              <a:t>Acciones de la Gestión Comunidad</a:t>
            </a:r>
          </a:p>
          <a:p>
            <a:pPr algn="just"/>
            <a:endParaRPr lang="es-ES" dirty="0">
              <a:latin typeface="Book Antiqua" panose="0204060205030503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14. Visitamos la huerta en el Jarillón....Y sembramos plantas ornamentales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15. Impactando la población de la Comuna 21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16. Visita a almacenes para realizar campaña para donación de Kits escolares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17. Realización de las Novenas de Navidad comunitarias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18. Se promovieron espacios de convivencia escolar y participación estudiantil, con liderazgo del Personero y Contralor Escolar.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19. Se realizaron actividades culturales y deportivas que integraron a la comunidad, reforzando el sentido de pertenencia institucional.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Book Antiqua" panose="02040602050305030304" pitchFamily="18" charset="0"/>
              </a:rPr>
              <a:t>20. Se fortaleció la confianza y legitimidad institucional mediante espacios de diálogo y control social.</a:t>
            </a:r>
          </a:p>
        </p:txBody>
      </p:sp>
    </p:spTree>
    <p:extLst>
      <p:ext uri="{BB962C8B-B14F-4D97-AF65-F5344CB8AC3E}">
        <p14:creationId xmlns:p14="http://schemas.microsoft.com/office/powerpoint/2010/main" val="3533619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7199F224-CCE9-41B1-9E83-365710F15F3F}"/>
              </a:ext>
            </a:extLst>
          </p:cNvPr>
          <p:cNvSpPr txBox="1">
            <a:spLocks/>
          </p:cNvSpPr>
          <p:nvPr/>
        </p:nvSpPr>
        <p:spPr>
          <a:xfrm>
            <a:off x="4975525" y="588175"/>
            <a:ext cx="4459855" cy="5872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000" b="1" dirty="0"/>
              <a:t>MARCO NORMATIVO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4CBB53E-D18B-027E-DE91-A11D86BF2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41811"/>
              </p:ext>
            </p:extLst>
          </p:nvPr>
        </p:nvGraphicFramePr>
        <p:xfrm>
          <a:off x="4975525" y="1394304"/>
          <a:ext cx="6696015" cy="5030789"/>
        </p:xfrm>
        <a:graphic>
          <a:graphicData uri="http://schemas.openxmlformats.org/drawingml/2006/table">
            <a:tbl>
              <a:tblPr/>
              <a:tblGrid>
                <a:gridCol w="243895">
                  <a:extLst>
                    <a:ext uri="{9D8B030D-6E8A-4147-A177-3AD203B41FA5}">
                      <a16:colId xmlns:a16="http://schemas.microsoft.com/office/drawing/2014/main" val="2824926637"/>
                    </a:ext>
                  </a:extLst>
                </a:gridCol>
                <a:gridCol w="1507713">
                  <a:extLst>
                    <a:ext uri="{9D8B030D-6E8A-4147-A177-3AD203B41FA5}">
                      <a16:colId xmlns:a16="http://schemas.microsoft.com/office/drawing/2014/main" val="3413511214"/>
                    </a:ext>
                  </a:extLst>
                </a:gridCol>
                <a:gridCol w="2283740">
                  <a:extLst>
                    <a:ext uri="{9D8B030D-6E8A-4147-A177-3AD203B41FA5}">
                      <a16:colId xmlns:a16="http://schemas.microsoft.com/office/drawing/2014/main" val="1308355572"/>
                    </a:ext>
                  </a:extLst>
                </a:gridCol>
                <a:gridCol w="2660667">
                  <a:extLst>
                    <a:ext uri="{9D8B030D-6E8A-4147-A177-3AD203B41FA5}">
                      <a16:colId xmlns:a16="http://schemas.microsoft.com/office/drawing/2014/main" val="957198660"/>
                    </a:ext>
                  </a:extLst>
                </a:gridCol>
              </a:tblGrid>
              <a:tr h="2790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#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NOMBRE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 LA NORMA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FINALIDAD DE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NORMA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 RELACIÓN CON </a:t>
                      </a:r>
                      <a:b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RENDICIÓN DE CUENTAS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481609"/>
                  </a:ext>
                </a:extLst>
              </a:tr>
              <a:tr h="9766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152 de 1994: Plan de Desarrollo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Establecer el marco general para la planificación del desarrollo económico y social del país a largo, mediano y corto plazo.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El Plan de Desarrollo debe incluir mecanismos de seguimiento y evaluación que permitan a la ciudadanía conocer los avances y resultados de la gestión pública, lo cual está estrechamente relacionado con la rendición de cuentas.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507792"/>
                  </a:ext>
                </a:extLst>
              </a:tr>
              <a:tr h="5636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489 de 1998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Regular la organización y funcionamiento de las entidades de la administración pública.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 la obligación de las entidades de rendir cuentas de su gestión a las autoridades y a la ciudadanía.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883417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594 de 2000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Regular la conservación, organización y divulgación de los documentos públicos.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Facilita el acceso a la información pública, lo cual es fundamental para la rendición de cuentas, ya que permite a la ciudadanía conocer y evaluar la gestión pública.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299204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734 de 2002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Establecer el régimen disciplinario para los servidores públicos.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transparencia y la responsabilidad en la gestión pública, lo cual contribuye a la rendición de cuentas al sancionar las conductas irregulares.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892598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850 de 2003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Fomentar la participación ciudadana a través de las veedurías ciudadanas.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Las veedurías ciudadanas son un mecanismo de control social que permite a la ciudadanía vigilar la gestión pública y exigir la rendición de cuentas a las autoridades.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45464"/>
                  </a:ext>
                </a:extLst>
              </a:tr>
              <a:tr h="6975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6585" marR="6585" marT="6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962 de 2005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Racionalizar los trámites y procedimientos administrativos.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Al simplificar los trámites, se facilita el acceso a la información pública y se promueve la transparencia en la gestión, lo cual incide positivamente en la rendición de cuentas.</a:t>
                      </a:r>
                    </a:p>
                  </a:txBody>
                  <a:tcPr marL="6585" marR="6585" marT="13170" marB="131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2166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FFB066C-0A17-4725-28C8-16D83E662C09}"/>
              </a:ext>
            </a:extLst>
          </p:cNvPr>
          <p:cNvSpPr txBox="1"/>
          <p:nvPr/>
        </p:nvSpPr>
        <p:spPr>
          <a:xfrm>
            <a:off x="4974962" y="6492916"/>
            <a:ext cx="3213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Tabla de creación propia de la I.E. Alfonso López Pumarejo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905170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375;p34">
            <a:extLst>
              <a:ext uri="{FF2B5EF4-FFF2-40B4-BE49-F238E27FC236}">
                <a16:creationId xmlns:a16="http://schemas.microsoft.com/office/drawing/2014/main" id="{7199F224-CCE9-41B1-9E83-365710F15F3F}"/>
              </a:ext>
            </a:extLst>
          </p:cNvPr>
          <p:cNvSpPr txBox="1">
            <a:spLocks/>
          </p:cNvSpPr>
          <p:nvPr/>
        </p:nvSpPr>
        <p:spPr>
          <a:xfrm>
            <a:off x="4975525" y="214114"/>
            <a:ext cx="4459855" cy="5872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000" b="1" dirty="0"/>
              <a:t>MARCO NORMATIVO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81E0F15-9F27-CD0C-5CC3-02BDDB6D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03199"/>
              </p:ext>
            </p:extLst>
          </p:nvPr>
        </p:nvGraphicFramePr>
        <p:xfrm>
          <a:off x="4796287" y="900495"/>
          <a:ext cx="7013276" cy="5547303"/>
        </p:xfrm>
        <a:graphic>
          <a:graphicData uri="http://schemas.openxmlformats.org/drawingml/2006/table">
            <a:tbl>
              <a:tblPr/>
              <a:tblGrid>
                <a:gridCol w="170485">
                  <a:extLst>
                    <a:ext uri="{9D8B030D-6E8A-4147-A177-3AD203B41FA5}">
                      <a16:colId xmlns:a16="http://schemas.microsoft.com/office/drawing/2014/main" val="407183955"/>
                    </a:ext>
                  </a:extLst>
                </a:gridCol>
                <a:gridCol w="1505248">
                  <a:extLst>
                    <a:ext uri="{9D8B030D-6E8A-4147-A177-3AD203B41FA5}">
                      <a16:colId xmlns:a16="http://schemas.microsoft.com/office/drawing/2014/main" val="1653568438"/>
                    </a:ext>
                  </a:extLst>
                </a:gridCol>
                <a:gridCol w="2448795">
                  <a:extLst>
                    <a:ext uri="{9D8B030D-6E8A-4147-A177-3AD203B41FA5}">
                      <a16:colId xmlns:a16="http://schemas.microsoft.com/office/drawing/2014/main" val="3344634164"/>
                    </a:ext>
                  </a:extLst>
                </a:gridCol>
                <a:gridCol w="2888748">
                  <a:extLst>
                    <a:ext uri="{9D8B030D-6E8A-4147-A177-3AD203B41FA5}">
                      <a16:colId xmlns:a16="http://schemas.microsoft.com/office/drawing/2014/main" val="2710261019"/>
                    </a:ext>
                  </a:extLst>
                </a:gridCol>
              </a:tblGrid>
              <a:tr h="263569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#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NOMBRE </a:t>
                      </a:r>
                      <a:b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 LA NORMA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FINALIDAD DE </a:t>
                      </a:r>
                      <a:b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NORMA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 RELACIÓN CON 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RENDICIÓN DE CUENTAS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69901"/>
                  </a:ext>
                </a:extLst>
              </a:tr>
              <a:tr h="7214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1437 de 2011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Expedir el Código de Procedimiento Administrativo y de lo Contencioso Administrativo.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Regula las actuaciones de la administración pública y establece los mecanismos para el ejercicio del derecho de petición, lo cual facilita el acceso a la información y la participación ciudadana en la rendición de cuentas.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700167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1474 de 2011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Dictar normas para fortalecer la lucha contra la corrupción.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Incluye disposiciones sobre transparencia y rendición de cuentas, como la obligación de publicar la información presupuestal y contractual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338368"/>
                  </a:ext>
                </a:extLst>
              </a:tr>
              <a:tr h="4861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1551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Modernizar la gestión pública y fortalecer el control interno.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adopción de sistemas de control interno que permitan a las entidades medir su gestión y rendir cuentas de manera efectiva.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19053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Ley 1712 de 2014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Crear la Ley de Transparencia y del Derecho de Acceso a la Información Pública Nacional.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Garantiza el acceso a la información pública y establece la obligación de las entidades de divulgar proactivamente su gestión, lo cual fortalece la rendición de cuentas.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858916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3851 de 2006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participación de las organizaciones de mujeres en el diseño, implementación y evaluación de las políticas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participación de las mujeres en la toma de decisiones y en el control de la gestión pública, lo cual contribuye a la rendición de cuentas con enfoque de género.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989855"/>
                  </a:ext>
                </a:extLst>
              </a:tr>
              <a:tr h="60381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028 de 2008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participación ciudadana en la gestión ambiental.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Fomenta la participación de la ciudadanía en la toma de decisiones sobre temas ambientales y en la vigilancia de la gestión ambiental, lo cual incide en la rendición de cuentas sobre estos temas.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995459"/>
                  </a:ext>
                </a:extLst>
              </a:tr>
              <a:tr h="4861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2482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el Sistema Integrado de Gestión y Evaluación del Desempeño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Establece la obligación de las entidades de medir y evaluar su gestión, lo cual facilita la rendición de cuentas sobre los resultados alcanzados.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958459"/>
                  </a:ext>
                </a:extLst>
              </a:tr>
              <a:tr h="53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2641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Reglamenta la rendición de cuentas de las entidades públicas.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Detalla los elementos y procedimientos de la rendición de cuentas, como los informes de gestión, las audiencias públicas y los mecanismos de participación ciudadana.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763916"/>
                  </a:ext>
                </a:extLst>
              </a:tr>
              <a:tr h="60381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4525" marR="4525" marT="4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Decreto 2693 de 2012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Adopta el Modelo Integrado de Planeación y Gestión.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Promueve la articulación entre la planeación, la gestión y la evaluación de las políticas públicas, lo cual facilita la rendición de cuentas sobre el cumplimiento de los objetivos y metas.</a:t>
                      </a:r>
                    </a:p>
                  </a:txBody>
                  <a:tcPr marL="4525" marR="4525" marT="9050" marB="90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19903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C10BDFF-799D-AA3A-5F66-98896A9E481B}"/>
              </a:ext>
            </a:extLst>
          </p:cNvPr>
          <p:cNvSpPr txBox="1"/>
          <p:nvPr/>
        </p:nvSpPr>
        <p:spPr>
          <a:xfrm>
            <a:off x="4716176" y="6492916"/>
            <a:ext cx="3213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Tabla de creación propia de la I.E. Alfonso López Pumarejo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1180001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263362" y="0"/>
            <a:ext cx="3856554" cy="339991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1"/>
            <a:ext cx="3958168" cy="339991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248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722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5843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375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961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5307269" y="2165227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s-CO" sz="4500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3ED96D-D694-4C48-8F07-D85070C00BF9}"/>
              </a:ext>
            </a:extLst>
          </p:cNvPr>
          <p:cNvSpPr/>
          <p:nvPr/>
        </p:nvSpPr>
        <p:spPr>
          <a:xfrm>
            <a:off x="84670" y="-84670"/>
            <a:ext cx="4123267" cy="349305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CBA3DF7A-77EB-4738-B27A-8412D58E7AC5}"/>
              </a:ext>
            </a:extLst>
          </p:cNvPr>
          <p:cNvSpPr/>
          <p:nvPr/>
        </p:nvSpPr>
        <p:spPr>
          <a:xfrm>
            <a:off x="4309542" y="-93138"/>
            <a:ext cx="3750733" cy="349305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30D02F-1765-4085-8C10-1A2658B86ED4}"/>
              </a:ext>
            </a:extLst>
          </p:cNvPr>
          <p:cNvSpPr/>
          <p:nvPr/>
        </p:nvSpPr>
        <p:spPr>
          <a:xfrm>
            <a:off x="8187263" y="-93137"/>
            <a:ext cx="3958168" cy="349305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32CF1A2-6FE5-4BD1-9BA9-0835C629171F}"/>
              </a:ext>
            </a:extLst>
          </p:cNvPr>
          <p:cNvSpPr/>
          <p:nvPr/>
        </p:nvSpPr>
        <p:spPr>
          <a:xfrm>
            <a:off x="63503" y="3466550"/>
            <a:ext cx="4123267" cy="323904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4B13A67-AEEE-4846-9337-5ECD25D706C5}"/>
              </a:ext>
            </a:extLst>
          </p:cNvPr>
          <p:cNvSpPr/>
          <p:nvPr/>
        </p:nvSpPr>
        <p:spPr>
          <a:xfrm>
            <a:off x="4288375" y="3458082"/>
            <a:ext cx="3750733" cy="323904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6867C74-18CF-4033-8EEA-598D608B7113}"/>
              </a:ext>
            </a:extLst>
          </p:cNvPr>
          <p:cNvSpPr/>
          <p:nvPr/>
        </p:nvSpPr>
        <p:spPr>
          <a:xfrm>
            <a:off x="8166096" y="3458083"/>
            <a:ext cx="3958168" cy="32390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601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375;p34">
            <a:extLst>
              <a:ext uri="{FF2B5EF4-FFF2-40B4-BE49-F238E27FC236}">
                <a16:creationId xmlns:a16="http://schemas.microsoft.com/office/drawing/2014/main" id="{FABB6959-EDAA-4F45-DF5E-945915443E66}"/>
              </a:ext>
            </a:extLst>
          </p:cNvPr>
          <p:cNvSpPr txBox="1">
            <a:spLocks/>
          </p:cNvSpPr>
          <p:nvPr/>
        </p:nvSpPr>
        <p:spPr>
          <a:xfrm>
            <a:off x="4850069" y="1544125"/>
            <a:ext cx="5122245" cy="4980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500" b="1" dirty="0"/>
              <a:t>GRACIAS POR SU ATENCIÓN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BEFC28-9781-D12E-97E7-63E2F01AF514}"/>
              </a:ext>
            </a:extLst>
          </p:cNvPr>
          <p:cNvSpPr txBox="1"/>
          <p:nvPr/>
        </p:nvSpPr>
        <p:spPr>
          <a:xfrm>
            <a:off x="8686079" y="6083808"/>
            <a:ext cx="348687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500" b="0" i="0" dirty="0">
                <a:solidFill>
                  <a:srgbClr val="D9D9D9"/>
                </a:solidFill>
                <a:effectLst/>
                <a:hlinkClick r:id="rId3"/>
              </a:rPr>
              <a:t>https://ielopezp.edu.co</a:t>
            </a:r>
            <a:endParaRPr lang="es-CO" sz="25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29968A-989E-FEC3-4F11-6B839742E21D}"/>
              </a:ext>
            </a:extLst>
          </p:cNvPr>
          <p:cNvSpPr txBox="1"/>
          <p:nvPr/>
        </p:nvSpPr>
        <p:spPr>
          <a:xfrm>
            <a:off x="4612673" y="5398504"/>
            <a:ext cx="4875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Book Antiqua" panose="02040602050305030304" pitchFamily="18" charset="0"/>
              </a:rPr>
              <a:t>Elaboró: Luz Marina Arboleda – Profesional Universitario Grado 04</a:t>
            </a:r>
          </a:p>
        </p:txBody>
      </p:sp>
    </p:spTree>
    <p:extLst>
      <p:ext uri="{BB962C8B-B14F-4D97-AF65-F5344CB8AC3E}">
        <p14:creationId xmlns:p14="http://schemas.microsoft.com/office/powerpoint/2010/main" val="343993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5EAECF-CE7B-4B79-B92E-675FF70E6C56}"/>
              </a:ext>
            </a:extLst>
          </p:cNvPr>
          <p:cNvSpPr txBox="1"/>
          <p:nvPr/>
        </p:nvSpPr>
        <p:spPr>
          <a:xfrm>
            <a:off x="4114804" y="518614"/>
            <a:ext cx="65240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/>
              <a:t>ESTRATEGIAS DE ACCESO Y PERMANENCIA</a:t>
            </a:r>
            <a:endParaRPr lang="es-CO" sz="2600" b="1" dirty="0"/>
          </a:p>
        </p:txBody>
      </p:sp>
      <p:sp>
        <p:nvSpPr>
          <p:cNvPr id="10" name="Google Shape;143;p21">
            <a:extLst>
              <a:ext uri="{FF2B5EF4-FFF2-40B4-BE49-F238E27FC236}">
                <a16:creationId xmlns:a16="http://schemas.microsoft.com/office/drawing/2014/main" id="{18676B93-4CB0-419D-98A6-9934BC6620A8}"/>
              </a:ext>
            </a:extLst>
          </p:cNvPr>
          <p:cNvSpPr txBox="1">
            <a:spLocks/>
          </p:cNvSpPr>
          <p:nvPr/>
        </p:nvSpPr>
        <p:spPr>
          <a:xfrm>
            <a:off x="4800608" y="1119643"/>
            <a:ext cx="6524019" cy="3832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solidFill>
                  <a:srgbClr val="202124"/>
                </a:solidFill>
                <a:latin typeface="+mj-lt"/>
              </a:rPr>
              <a:t>Las estrategias de Acceso y permanencia buscan reducir los niveles de deserción escolar, siendo la deserción estudiantil es un fenómeno que deriva de múltiples causas, así las cosas los servicios que ofrece la institución educativa a sus estudiantes se convierten en las mejores herramientas para el acceso y la permanencia de la población escolar. </a:t>
            </a:r>
          </a:p>
        </p:txBody>
      </p:sp>
      <p:sp>
        <p:nvSpPr>
          <p:cNvPr id="11" name="Google Shape;143;p21">
            <a:extLst>
              <a:ext uri="{FF2B5EF4-FFF2-40B4-BE49-F238E27FC236}">
                <a16:creationId xmlns:a16="http://schemas.microsoft.com/office/drawing/2014/main" id="{BAEDE20B-9FAE-4888-BE96-0A1135776C92}"/>
              </a:ext>
            </a:extLst>
          </p:cNvPr>
          <p:cNvSpPr txBox="1">
            <a:spLocks/>
          </p:cNvSpPr>
          <p:nvPr/>
        </p:nvSpPr>
        <p:spPr>
          <a:xfrm>
            <a:off x="5647439" y="3728137"/>
            <a:ext cx="5754904" cy="24801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b="1" u="sng" dirty="0">
                <a:solidFill>
                  <a:srgbClr val="202124"/>
                </a:solidFill>
                <a:latin typeface="+mj-lt"/>
              </a:rPr>
              <a:t>PAE</a:t>
            </a:r>
            <a:r>
              <a:rPr lang="es-ES" dirty="0">
                <a:solidFill>
                  <a:srgbClr val="202124"/>
                </a:solidFill>
                <a:latin typeface="+mj-lt"/>
              </a:rPr>
              <a:t>: Programa de Alimentación Escolar es una iniciativa está pensada para combatir el hambre y la deserción escolar. El programa cubre a toda la población de la Institución, Se cumple a cabalidad con la entrega del complemento alimentario, y se recuerda que el PAE no es un desayuno, ni un almuerzo y no suple la alimentación del hogar.</a:t>
            </a:r>
          </a:p>
          <a:p>
            <a:pPr algn="just">
              <a:spcBef>
                <a:spcPts val="600"/>
              </a:spcBef>
            </a:pPr>
            <a:r>
              <a:rPr lang="es-ES" dirty="0">
                <a:solidFill>
                  <a:srgbClr val="202124"/>
                </a:solidFill>
                <a:latin typeface="Google Sans"/>
              </a:rPr>
              <a:t> 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9667E62-FE6B-4784-ACF5-612E7ED3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2" y="5949217"/>
            <a:ext cx="2669502" cy="7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6D0D835A-9DBC-419C-9389-A382DE468663}"/>
              </a:ext>
            </a:extLst>
          </p:cNvPr>
          <p:cNvSpPr txBox="1">
            <a:spLocks/>
          </p:cNvSpPr>
          <p:nvPr/>
        </p:nvSpPr>
        <p:spPr>
          <a:xfrm>
            <a:off x="4920662" y="1341731"/>
            <a:ext cx="6567293" cy="24347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200" b="1" dirty="0">
                <a:solidFill>
                  <a:srgbClr val="202124"/>
                </a:solidFill>
                <a:latin typeface="+mj-lt"/>
              </a:rPr>
              <a:t>RUTA ESCOLAR: </a:t>
            </a:r>
            <a:r>
              <a:rPr lang="es-MX" sz="3200" dirty="0">
                <a:solidFill>
                  <a:srgbClr val="202124"/>
                </a:solidFill>
                <a:latin typeface="+mj-lt"/>
              </a:rPr>
              <a:t>Se adelantaron tres (3) reuniones con los encargados de la estrategia, a fin de incrementar los cupos de transporte escolar y que todas y todos los estudiantes que requieran de esta estrategia pudieran ser beneficiarios, hoy se cuenta con 736 cupos.</a:t>
            </a:r>
          </a:p>
        </p:txBody>
      </p:sp>
    </p:spTree>
    <p:extLst>
      <p:ext uri="{BB962C8B-B14F-4D97-AF65-F5344CB8AC3E}">
        <p14:creationId xmlns:p14="http://schemas.microsoft.com/office/powerpoint/2010/main" val="104613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CD4120A9-88CA-4CE8-872D-0806412D3B1C}"/>
              </a:ext>
            </a:extLst>
          </p:cNvPr>
          <p:cNvSpPr txBox="1">
            <a:spLocks/>
          </p:cNvSpPr>
          <p:nvPr/>
        </p:nvSpPr>
        <p:spPr>
          <a:xfrm>
            <a:off x="4948280" y="889923"/>
            <a:ext cx="6449522" cy="24347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3000" b="1">
                <a:solidFill>
                  <a:srgbClr val="202124"/>
                </a:solidFill>
                <a:latin typeface="+mj-lt"/>
              </a:rPr>
              <a:t>INCLUSION ESCOLAR: </a:t>
            </a:r>
            <a:r>
              <a:rPr lang="es-MX" sz="3000">
                <a:solidFill>
                  <a:srgbClr val="202124"/>
                </a:solidFill>
                <a:latin typeface="+mj-lt"/>
              </a:rPr>
              <a:t>La educación inclusiva, permite el reconocimiento de las necesidades educativas de la población estudiantil, aportando una visión crítica de las características propias, dando lugar a cambios relevantes en el sistema educativo que posibilitan el acceso, la ampliación de cobertura, el ofrecimiento de una educación de calidad, dando lugar a la eliminación de barreras físicas y sociales que se tejen alrededor de la misma</a:t>
            </a:r>
            <a:r>
              <a:rPr lang="es-MX" sz="3000"/>
              <a:t>.</a:t>
            </a:r>
            <a:endParaRPr lang="es-MX" sz="30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239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21608A-8532-8E0A-EE01-FCEFC6B18632}"/>
              </a:ext>
            </a:extLst>
          </p:cNvPr>
          <p:cNvSpPr txBox="1"/>
          <p:nvPr/>
        </p:nvSpPr>
        <p:spPr>
          <a:xfrm>
            <a:off x="4541808" y="508067"/>
            <a:ext cx="609887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Planeación Estratégica y Liderazgo Institucional</a:t>
            </a: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C777C7-1E9D-94FB-48C8-C7F5E9DA9B6E}"/>
              </a:ext>
            </a:extLst>
          </p:cNvPr>
          <p:cNvSpPr txBox="1"/>
          <p:nvPr/>
        </p:nvSpPr>
        <p:spPr>
          <a:xfrm>
            <a:off x="4714336" y="1523065"/>
            <a:ext cx="6098874" cy="449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Definición del horizonte institucional: se mantuvo la misión de garantizar educación inclusiva y de calidad, con énfasis en permanencia escolar.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C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Programación de la rendición de cuentas de la vigencia 2024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Transparencia y Rendición de Cuentas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de actores clave: Consejo Directivo, Asociación de Padres, Personero Estudiantil, Contralor Escolar, miembros activos de la comunidad y representantes de estudiantes.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502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Google Shape;143;p21">
            <a:extLst>
              <a:ext uri="{FF2B5EF4-FFF2-40B4-BE49-F238E27FC236}">
                <a16:creationId xmlns:a16="http://schemas.microsoft.com/office/drawing/2014/main" id="{ED379BF1-F035-41CD-B650-34D1B28E3FD3}"/>
              </a:ext>
            </a:extLst>
          </p:cNvPr>
          <p:cNvSpPr txBox="1">
            <a:spLocks/>
          </p:cNvSpPr>
          <p:nvPr/>
        </p:nvSpPr>
        <p:spPr>
          <a:xfrm>
            <a:off x="4930591" y="1315535"/>
            <a:ext cx="6647515" cy="3372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algn="just"/>
            <a:r>
              <a:rPr lang="es-MX" sz="2800" b="1" dirty="0">
                <a:solidFill>
                  <a:srgbClr val="202124"/>
                </a:solidFill>
                <a:latin typeface="+mj-lt"/>
              </a:rPr>
              <a:t>Modalidades de educación Media de carácter Técnico con Especialidades en: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Comercio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: 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Especialidad en Asistencia Administrativa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.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Industria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: 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Especialidad en Diseño y elaboración de muebles 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Instalaciones eléctricas residenciales</a:t>
            </a:r>
            <a:r>
              <a:rPr lang="es-MX" sz="2800" b="1" dirty="0">
                <a:solidFill>
                  <a:srgbClr val="202124"/>
                </a:solidFill>
                <a:latin typeface="+mj-lt"/>
              </a:rPr>
              <a:t> </a:t>
            </a: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r>
              <a:rPr lang="es-MX" sz="2800" b="1" u="sng" dirty="0">
                <a:solidFill>
                  <a:srgbClr val="202124"/>
                </a:solidFill>
                <a:latin typeface="+mj-lt"/>
              </a:rPr>
              <a:t>Especialidad en Mantenimiento electrónico para equipos domésticos y de Pequeña industria</a:t>
            </a:r>
            <a:r>
              <a:rPr lang="es-MX" sz="2800" dirty="0">
                <a:solidFill>
                  <a:srgbClr val="202124"/>
                </a:solidFill>
                <a:latin typeface="+mj-lt"/>
              </a:rPr>
              <a:t>.</a:t>
            </a:r>
            <a:endParaRPr lang="es-MX" sz="2800" u="sng" dirty="0">
              <a:solidFill>
                <a:srgbClr val="202124"/>
              </a:solidFill>
              <a:latin typeface="+mj-lt"/>
            </a:endParaRPr>
          </a:p>
          <a:p>
            <a:pPr marL="76200" algn="just"/>
            <a:endParaRPr lang="es-MX" sz="2800" b="1" u="sng" dirty="0">
              <a:solidFill>
                <a:srgbClr val="202124"/>
              </a:solidFill>
              <a:latin typeface="+mj-lt"/>
            </a:endParaRPr>
          </a:p>
          <a:p>
            <a:pPr marL="533400" indent="-457200" algn="just">
              <a:buFont typeface="Arial" panose="020B0604020202020204" pitchFamily="34" charset="0"/>
              <a:buAutoNum type="arabicPeriod"/>
            </a:pPr>
            <a:endParaRPr lang="es-MX" sz="2800" b="1" dirty="0">
              <a:solidFill>
                <a:srgbClr val="202124"/>
              </a:solidFill>
              <a:latin typeface="+mj-lt"/>
            </a:endParaRPr>
          </a:p>
          <a:p>
            <a:pPr marL="76200" algn="just"/>
            <a:endParaRPr lang="es-MX" sz="2800" dirty="0">
              <a:solidFill>
                <a:srgbClr val="2021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64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FE27CD-A6BC-4D8D-8840-CBDC55AF31EB}"/>
              </a:ext>
            </a:extLst>
          </p:cNvPr>
          <p:cNvSpPr/>
          <p:nvPr/>
        </p:nvSpPr>
        <p:spPr>
          <a:xfrm>
            <a:off x="19050" y="0"/>
            <a:ext cx="3409950" cy="6858000"/>
          </a:xfrm>
          <a:custGeom>
            <a:avLst/>
            <a:gdLst>
              <a:gd name="connsiteX0" fmla="*/ 0 w 5391150"/>
              <a:gd name="connsiteY0" fmla="*/ 0 h 6858000"/>
              <a:gd name="connsiteX1" fmla="*/ 3241603 w 5391150"/>
              <a:gd name="connsiteY1" fmla="*/ 0 h 6858000"/>
              <a:gd name="connsiteX2" fmla="*/ 3291409 w 5391150"/>
              <a:gd name="connsiteY2" fmla="*/ 28801 h 6858000"/>
              <a:gd name="connsiteX3" fmla="*/ 5391150 w 5391150"/>
              <a:gd name="connsiteY3" fmla="*/ 3590925 h 6858000"/>
              <a:gd name="connsiteX4" fmla="*/ 3996246 w 5391150"/>
              <a:gd name="connsiteY4" fmla="*/ 6628497 h 6858000"/>
              <a:gd name="connsiteX5" fmla="*/ 3716293 w 5391150"/>
              <a:gd name="connsiteY5" fmla="*/ 6858000 h 6858000"/>
              <a:gd name="connsiteX6" fmla="*/ 0 w 53911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1150" h="6858000">
                <a:moveTo>
                  <a:pt x="0" y="0"/>
                </a:moveTo>
                <a:lnTo>
                  <a:pt x="3241603" y="0"/>
                </a:lnTo>
                <a:lnTo>
                  <a:pt x="3291409" y="28801"/>
                </a:lnTo>
                <a:cubicBezTo>
                  <a:pt x="4558242" y="800783"/>
                  <a:pt x="5391150" y="2108118"/>
                  <a:pt x="5391150" y="3590925"/>
                </a:cubicBezTo>
                <a:cubicBezTo>
                  <a:pt x="5391150" y="4777171"/>
                  <a:pt x="4858089" y="5851115"/>
                  <a:pt x="3996246" y="6628497"/>
                </a:cubicBezTo>
                <a:lnTo>
                  <a:pt x="371629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7DEA0A96-35D4-4124-BBE4-8A1BD3CF886C}"/>
              </a:ext>
            </a:extLst>
          </p:cNvPr>
          <p:cNvSpPr/>
          <p:nvPr/>
        </p:nvSpPr>
        <p:spPr>
          <a:xfrm rot="10800000">
            <a:off x="-5448297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0F1597D-4317-4372-9944-69E75ED5CF09}"/>
              </a:ext>
            </a:extLst>
          </p:cNvPr>
          <p:cNvSpPr/>
          <p:nvPr/>
        </p:nvSpPr>
        <p:spPr>
          <a:xfrm flipV="1">
            <a:off x="3461968" y="4228130"/>
            <a:ext cx="995738" cy="1055347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2C3FE90-8793-40AC-A17E-99D5BC501B94}"/>
              </a:ext>
            </a:extLst>
          </p:cNvPr>
          <p:cNvSpPr/>
          <p:nvPr/>
        </p:nvSpPr>
        <p:spPr>
          <a:xfrm>
            <a:off x="2926082" y="4952407"/>
            <a:ext cx="1686591" cy="1580715"/>
          </a:xfrm>
          <a:prstGeom prst="ellipse">
            <a:avLst/>
          </a:prstGeom>
          <a:gradFill>
            <a:gsLst>
              <a:gs pos="0">
                <a:srgbClr val="FF6600"/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165F5C8D-D0F6-4AF7-B167-2A826B011D1D}"/>
              </a:ext>
            </a:extLst>
          </p:cNvPr>
          <p:cNvSpPr/>
          <p:nvPr/>
        </p:nvSpPr>
        <p:spPr>
          <a:xfrm>
            <a:off x="2719756" y="6208246"/>
            <a:ext cx="902228" cy="649754"/>
          </a:xfrm>
          <a:custGeom>
            <a:avLst/>
            <a:gdLst>
              <a:gd name="connsiteX0" fmla="*/ 596778 w 1193556"/>
              <a:gd name="connsiteY0" fmla="*/ 0 h 800478"/>
              <a:gd name="connsiteX1" fmla="*/ 1193556 w 1193556"/>
              <a:gd name="connsiteY1" fmla="*/ 626270 h 800478"/>
              <a:gd name="connsiteX2" fmla="*/ 1181432 w 1193556"/>
              <a:gd name="connsiteY2" fmla="*/ 752485 h 800478"/>
              <a:gd name="connsiteX3" fmla="*/ 1167235 w 1193556"/>
              <a:gd name="connsiteY3" fmla="*/ 800478 h 800478"/>
              <a:gd name="connsiteX4" fmla="*/ 26321 w 1193556"/>
              <a:gd name="connsiteY4" fmla="*/ 800478 h 800478"/>
              <a:gd name="connsiteX5" fmla="*/ 12125 w 1193556"/>
              <a:gd name="connsiteY5" fmla="*/ 752485 h 800478"/>
              <a:gd name="connsiteX6" fmla="*/ 0 w 1193556"/>
              <a:gd name="connsiteY6" fmla="*/ 626270 h 800478"/>
              <a:gd name="connsiteX7" fmla="*/ 596778 w 1193556"/>
              <a:gd name="connsiteY7" fmla="*/ 0 h 80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556" h="800478">
                <a:moveTo>
                  <a:pt x="596778" y="0"/>
                </a:moveTo>
                <a:cubicBezTo>
                  <a:pt x="926369" y="0"/>
                  <a:pt x="1193556" y="280391"/>
                  <a:pt x="1193556" y="626270"/>
                </a:cubicBezTo>
                <a:cubicBezTo>
                  <a:pt x="1193556" y="669505"/>
                  <a:pt x="1189381" y="711717"/>
                  <a:pt x="1181432" y="752485"/>
                </a:cubicBezTo>
                <a:lnTo>
                  <a:pt x="1167235" y="800478"/>
                </a:lnTo>
                <a:lnTo>
                  <a:pt x="26321" y="800478"/>
                </a:lnTo>
                <a:lnTo>
                  <a:pt x="12125" y="752485"/>
                </a:lnTo>
                <a:cubicBezTo>
                  <a:pt x="4175" y="711717"/>
                  <a:pt x="0" y="669505"/>
                  <a:pt x="0" y="626270"/>
                </a:cubicBezTo>
                <a:cubicBezTo>
                  <a:pt x="0" y="280391"/>
                  <a:pt x="267187" y="0"/>
                  <a:pt x="596778" y="0"/>
                </a:cubicBezTo>
                <a:close/>
              </a:path>
            </a:pathLst>
          </a:custGeom>
          <a:gradFill>
            <a:gsLst>
              <a:gs pos="0">
                <a:srgbClr val="FF6600"/>
              </a:gs>
              <a:gs pos="83000">
                <a:srgbClr val="FFC0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387A6CB-62FA-4149-BFB8-E1C2D9152B5D}"/>
              </a:ext>
            </a:extLst>
          </p:cNvPr>
          <p:cNvSpPr/>
          <p:nvPr/>
        </p:nvSpPr>
        <p:spPr>
          <a:xfrm flipV="1">
            <a:off x="2666809" y="196862"/>
            <a:ext cx="543701" cy="498084"/>
          </a:xfrm>
          <a:prstGeom prst="ellipse">
            <a:avLst/>
          </a:prstGeom>
          <a:gradFill>
            <a:gsLst>
              <a:gs pos="0">
                <a:srgbClr val="92D050"/>
              </a:gs>
              <a:gs pos="83000">
                <a:srgbClr val="00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8A0D4CF9-9140-4A26-9C9A-E9854D7DD586}"/>
              </a:ext>
            </a:extLst>
          </p:cNvPr>
          <p:cNvSpPr/>
          <p:nvPr/>
        </p:nvSpPr>
        <p:spPr>
          <a:xfrm rot="10800000">
            <a:off x="-6449083" y="-1106362"/>
            <a:ext cx="9563100" cy="9220200"/>
          </a:xfrm>
          <a:prstGeom prst="arc">
            <a:avLst>
              <a:gd name="adj1" fmla="val 7896045"/>
              <a:gd name="adj2" fmla="val 13558592"/>
            </a:avLst>
          </a:prstGeom>
          <a:noFill/>
          <a:ln w="57150">
            <a:solidFill>
              <a:srgbClr val="FF66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E08D41-BB29-913B-6B45-689C8BA797BE}"/>
              </a:ext>
            </a:extLst>
          </p:cNvPr>
          <p:cNvSpPr txBox="1"/>
          <p:nvPr/>
        </p:nvSpPr>
        <p:spPr>
          <a:xfrm>
            <a:off x="4289400" y="1402643"/>
            <a:ext cx="73114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200" dirty="0">
                <a:latin typeface="Book Antiqua" panose="02040602050305030304" pitchFamily="18" charset="0"/>
              </a:rPr>
              <a:t>El </a:t>
            </a:r>
            <a:r>
              <a:rPr lang="es-ES" sz="2200" b="1" dirty="0">
                <a:latin typeface="Book Antiqua" panose="02040602050305030304" pitchFamily="18" charset="0"/>
              </a:rPr>
              <a:t>gobierno escolar</a:t>
            </a:r>
            <a:r>
              <a:rPr lang="es-ES" sz="2200" dirty="0">
                <a:latin typeface="Book Antiqua" panose="02040602050305030304" pitchFamily="18" charset="0"/>
              </a:rPr>
              <a:t> es una herramienta muy valiosa para fomentar la participación, la democracia y la ciudadanía en las escuelas. Al involucrar a todos los miembros de la comunidad educativa, se contribuye a crear un ambiente de aprendizaje más significativo y enriquecedor.</a:t>
            </a:r>
            <a:endParaRPr lang="es-CO" sz="2200" dirty="0">
              <a:latin typeface="Book Antiqua" panose="02040602050305030304" pitchFamily="18" charset="0"/>
            </a:endParaRPr>
          </a:p>
        </p:txBody>
      </p:sp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1E99368C-292D-5006-DFCE-2798B1A4E79B}"/>
              </a:ext>
            </a:extLst>
          </p:cNvPr>
          <p:cNvSpPr txBox="1">
            <a:spLocks/>
          </p:cNvSpPr>
          <p:nvPr/>
        </p:nvSpPr>
        <p:spPr>
          <a:xfrm>
            <a:off x="3621984" y="473806"/>
            <a:ext cx="6856564" cy="8794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4000" b="1" dirty="0"/>
              <a:t>GESTION DIRECTIVA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141FB3-1566-BDD7-812D-4325FED44D0F}"/>
              </a:ext>
            </a:extLst>
          </p:cNvPr>
          <p:cNvSpPr txBox="1"/>
          <p:nvPr/>
        </p:nvSpPr>
        <p:spPr>
          <a:xfrm>
            <a:off x="4953529" y="3520244"/>
            <a:ext cx="173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Contralor </a:t>
            </a:r>
          </a:p>
          <a:p>
            <a:pPr algn="ctr"/>
            <a:r>
              <a:rPr lang="es-MX" sz="2000" b="1" dirty="0"/>
              <a:t>Escolar</a:t>
            </a:r>
            <a:endParaRPr lang="es-CO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8C97B70-2AD3-7410-F974-CA2CE1606402}"/>
              </a:ext>
            </a:extLst>
          </p:cNvPr>
          <p:cNvSpPr txBox="1"/>
          <p:nvPr/>
        </p:nvSpPr>
        <p:spPr>
          <a:xfrm>
            <a:off x="8413907" y="3813783"/>
            <a:ext cx="277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Personero(a)</a:t>
            </a:r>
            <a:endParaRPr lang="es-CO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F38D1F-0E31-4823-B73D-10544C600862}"/>
              </a:ext>
            </a:extLst>
          </p:cNvPr>
          <p:cNvSpPr txBox="1"/>
          <p:nvPr/>
        </p:nvSpPr>
        <p:spPr>
          <a:xfrm>
            <a:off x="6892151" y="5006337"/>
            <a:ext cx="1739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Representante Consejo Directivo 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2284191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2915</Words>
  <Application>Microsoft Office PowerPoint</Application>
  <PresentationFormat>Panorámica</PresentationFormat>
  <Paragraphs>266</Paragraphs>
  <Slides>39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1" baseType="lpstr">
      <vt:lpstr>Aptos</vt:lpstr>
      <vt:lpstr>Arial</vt:lpstr>
      <vt:lpstr>Arial Black</vt:lpstr>
      <vt:lpstr>Book Antiqua</vt:lpstr>
      <vt:lpstr>Bookman Old Style</vt:lpstr>
      <vt:lpstr>Calibri</vt:lpstr>
      <vt:lpstr>Calibri Light</vt:lpstr>
      <vt:lpstr>Google Sans</vt:lpstr>
      <vt:lpstr>Verdana</vt:lpstr>
      <vt:lpstr>Wingdings</vt:lpstr>
      <vt:lpstr>Tema de Office</vt:lpstr>
      <vt:lpstr>Hoja de cálculo de Microsoft Excel</vt:lpstr>
      <vt:lpstr>INFORME DE GESTION Y RENDICION DE CUENTAS –  AÑO 2025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 DE INVENTARIO ACTIVOS FIJOS</dc:title>
  <dc:creator>User</dc:creator>
  <cp:lastModifiedBy>Luz Arboleda</cp:lastModifiedBy>
  <cp:revision>68</cp:revision>
  <dcterms:created xsi:type="dcterms:W3CDTF">2024-04-03T16:34:20Z</dcterms:created>
  <dcterms:modified xsi:type="dcterms:W3CDTF">2026-02-21T11:14:17Z</dcterms:modified>
</cp:coreProperties>
</file>